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4337" r:id="rId2"/>
  </p:sldMasterIdLst>
  <p:notesMasterIdLst>
    <p:notesMasterId r:id="rId24"/>
  </p:notesMasterIdLst>
  <p:handoutMasterIdLst>
    <p:handoutMasterId r:id="rId25"/>
  </p:handoutMasterIdLst>
  <p:sldIdLst>
    <p:sldId id="1743" r:id="rId3"/>
    <p:sldId id="1216" r:id="rId4"/>
    <p:sldId id="1169" r:id="rId5"/>
    <p:sldId id="1718" r:id="rId6"/>
    <p:sldId id="1721" r:id="rId7"/>
    <p:sldId id="1722" r:id="rId8"/>
    <p:sldId id="1726" r:id="rId9"/>
    <p:sldId id="1731" r:id="rId10"/>
    <p:sldId id="1732" r:id="rId11"/>
    <p:sldId id="1733" r:id="rId12"/>
    <p:sldId id="1681" r:id="rId13"/>
    <p:sldId id="1529" r:id="rId14"/>
    <p:sldId id="1736" r:id="rId15"/>
    <p:sldId id="1724" r:id="rId16"/>
    <p:sldId id="1689" r:id="rId17"/>
    <p:sldId id="1725" r:id="rId18"/>
    <p:sldId id="1692" r:id="rId19"/>
    <p:sldId id="1696" r:id="rId20"/>
    <p:sldId id="1697" r:id="rId21"/>
    <p:sldId id="1671" r:id="rId22"/>
    <p:sldId id="278" r:id="rId23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4343"/>
    <a:srgbClr val="E3E739"/>
    <a:srgbClr val="D8C048"/>
    <a:srgbClr val="DEF3F3"/>
    <a:srgbClr val="FFFF99"/>
    <a:srgbClr val="3E6CC0"/>
    <a:srgbClr val="006600"/>
    <a:srgbClr val="B86260"/>
    <a:srgbClr val="388C70"/>
    <a:srgbClr val="2E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 autoAdjust="0"/>
    <p:restoredTop sz="95214" autoAdjust="0"/>
  </p:normalViewPr>
  <p:slideViewPr>
    <p:cSldViewPr>
      <p:cViewPr>
        <p:scale>
          <a:sx n="40" d="100"/>
          <a:sy n="40" d="100"/>
        </p:scale>
        <p:origin x="2366" y="902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-29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7030A0"/>
        </a:solidFill>
        <a:ln w="76200">
          <a:solidFill>
            <a:srgbClr val="FFFF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934381" y="13103"/>
          <a:ext cx="1594374" cy="1594374"/>
        </a:xfrm>
        <a:prstGeom prst="ellipse">
          <a:avLst/>
        </a:prstGeom>
        <a:solidFill>
          <a:srgbClr val="7030A0"/>
        </a:solidFill>
        <a:ln w="762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6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72" y="246594"/>
        <a:ext cx="1127392" cy="1127392"/>
      </dsp:txXfrm>
    </dsp:sp>
    <dsp:sp modelId="{DD8BA79E-62CF-42C1-BE62-272D8F9AC957}">
      <dsp:nvSpPr>
        <dsp:cNvPr id="0" name=""/>
        <dsp:cNvSpPr/>
      </dsp:nvSpPr>
      <dsp:spPr>
        <a:xfrm rot="3276961">
          <a:off x="3208037" y="1561977"/>
          <a:ext cx="497003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9419" y="1608817"/>
        <a:ext cx="347902" cy="322861"/>
      </dsp:txXfrm>
    </dsp:sp>
    <dsp:sp modelId="{A695B16A-821E-4192-9623-6BEDB5E9E81A}">
      <dsp:nvSpPr>
        <dsp:cNvPr id="0" name=""/>
        <dsp:cNvSpPr/>
      </dsp:nvSpPr>
      <dsp:spPr>
        <a:xfrm>
          <a:off x="3400611" y="2077513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34102" y="2311004"/>
        <a:ext cx="1127392" cy="1127392"/>
      </dsp:txXfrm>
    </dsp:sp>
    <dsp:sp modelId="{95C61370-EEE5-4576-AB81-4AB5122276A4}">
      <dsp:nvSpPr>
        <dsp:cNvPr id="0" name=""/>
        <dsp:cNvSpPr/>
      </dsp:nvSpPr>
      <dsp:spPr>
        <a:xfrm rot="10802521">
          <a:off x="2400332" y="2604543"/>
          <a:ext cx="578285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561762" y="2712222"/>
        <a:ext cx="416855" cy="322861"/>
      </dsp:txXfrm>
    </dsp:sp>
    <dsp:sp modelId="{0B32D5B2-F1D8-4A56-8057-597AC9B9321B}">
      <dsp:nvSpPr>
        <dsp:cNvPr id="0" name=""/>
        <dsp:cNvSpPr/>
      </dsp:nvSpPr>
      <dsp:spPr>
        <a:xfrm>
          <a:off x="339975" y="2075268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466" y="2308759"/>
        <a:ext cx="1127392" cy="1127392"/>
      </dsp:txXfrm>
    </dsp:sp>
    <dsp:sp modelId="{753B9954-73DA-44D3-B7F3-F23E8EAB621F}">
      <dsp:nvSpPr>
        <dsp:cNvPr id="0" name=""/>
        <dsp:cNvSpPr/>
      </dsp:nvSpPr>
      <dsp:spPr>
        <a:xfrm rot="18462608">
          <a:off x="1656823" y="1584335"/>
          <a:ext cx="536508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88074" y="1755621"/>
        <a:ext cx="375556" cy="32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874279" y="12452"/>
          <a:ext cx="1501603" cy="15016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94184" y="232357"/>
        <a:ext cx="1061793" cy="1061793"/>
      </dsp:txXfrm>
    </dsp:sp>
    <dsp:sp modelId="{DD8BA79E-62CF-42C1-BE62-272D8F9AC957}">
      <dsp:nvSpPr>
        <dsp:cNvPr id="0" name=""/>
        <dsp:cNvSpPr/>
      </dsp:nvSpPr>
      <dsp:spPr>
        <a:xfrm rot="3277066">
          <a:off x="3073757" y="1470251"/>
          <a:ext cx="466782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3232" y="1514523"/>
        <a:ext cx="326747" cy="304075"/>
      </dsp:txXfrm>
    </dsp:sp>
    <dsp:sp modelId="{A695B16A-821E-4192-9623-6BEDB5E9E81A}">
      <dsp:nvSpPr>
        <dsp:cNvPr id="0" name=""/>
        <dsp:cNvSpPr/>
      </dsp:nvSpPr>
      <dsp:spPr>
        <a:xfrm>
          <a:off x="3253713" y="1954780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73618" y="2174685"/>
        <a:ext cx="1061793" cy="1061793"/>
      </dsp:txXfrm>
    </dsp:sp>
    <dsp:sp modelId="{95C61370-EEE5-4576-AB81-4AB5122276A4}">
      <dsp:nvSpPr>
        <dsp:cNvPr id="0" name=""/>
        <dsp:cNvSpPr/>
      </dsp:nvSpPr>
      <dsp:spPr>
        <a:xfrm rot="10802670">
          <a:off x="2313746" y="2451084"/>
          <a:ext cx="543416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465783" y="2552501"/>
        <a:ext cx="391379" cy="304075"/>
      </dsp:txXfrm>
    </dsp:sp>
    <dsp:sp modelId="{0B32D5B2-F1D8-4A56-8057-597AC9B9321B}">
      <dsp:nvSpPr>
        <dsp:cNvPr id="0" name=""/>
        <dsp:cNvSpPr/>
      </dsp:nvSpPr>
      <dsp:spPr>
        <a:xfrm>
          <a:off x="374258" y="1952543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163" y="2172448"/>
        <a:ext cx="1061793" cy="1061793"/>
      </dsp:txXfrm>
    </dsp:sp>
    <dsp:sp modelId="{753B9954-73DA-44D3-B7F3-F23E8EAB621F}">
      <dsp:nvSpPr>
        <dsp:cNvPr id="0" name=""/>
        <dsp:cNvSpPr/>
      </dsp:nvSpPr>
      <dsp:spPr>
        <a:xfrm rot="18462608">
          <a:off x="1614400" y="1491186"/>
          <a:ext cx="503894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3752" y="1652340"/>
        <a:ext cx="352726" cy="30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102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350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這張圖的 </a:t>
            </a:r>
            <a:r>
              <a:rPr lang="en-US" altLang="zh-TW" dirty="0"/>
              <a:t>slide </a:t>
            </a:r>
            <a:r>
              <a:rPr lang="zh-TW" altLang="en-US" dirty="0"/>
              <a:t>不是很理想，如果很仔細看，因為沒有講解，會以為步驟很多 </a:t>
            </a:r>
            <a:r>
              <a:rPr lang="en-US" altLang="zh-TW" dirty="0"/>
              <a:t>…</a:t>
            </a:r>
            <a:r>
              <a:rPr lang="zh-TW" altLang="en-US" dirty="0"/>
              <a:t>，</a:t>
            </a:r>
            <a:r>
              <a:rPr lang="en-US" altLang="zh-TW" dirty="0"/>
              <a:t>slide </a:t>
            </a:r>
            <a:r>
              <a:rPr lang="zh-TW" altLang="en-US" dirty="0"/>
              <a:t>畫面也複雜，有喧賓奪主的情況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基本上，只要知道</a:t>
            </a:r>
            <a:endParaRPr lang="en-US" altLang="zh-TW" dirty="0"/>
          </a:p>
          <a:p>
            <a:r>
              <a:rPr lang="zh-TW" altLang="en-US" dirty="0"/>
              <a:t>在那裡開始錄影 </a:t>
            </a:r>
            <a:r>
              <a:rPr lang="en-US" altLang="zh-TW" dirty="0"/>
              <a:t>(</a:t>
            </a:r>
            <a:r>
              <a:rPr lang="zh-TW" altLang="en-US" dirty="0"/>
              <a:t>錄影文字動畫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怎麼切換到 </a:t>
            </a:r>
            <a:r>
              <a:rPr lang="en-US" altLang="zh-TW" dirty="0"/>
              <a:t>EverCam </a:t>
            </a:r>
            <a:r>
              <a:rPr lang="zh-TW" altLang="en-US" dirty="0"/>
              <a:t>工具區 </a:t>
            </a:r>
            <a:r>
              <a:rPr lang="en-US" altLang="zh-TW" dirty="0"/>
              <a:t>(</a:t>
            </a:r>
            <a:r>
              <a:rPr lang="zh-TW" altLang="en-US" dirty="0"/>
              <a:t>工具區動畫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預覽和編輯影片就夠用囉。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更完整的教學，可以上官網進一步查詢</a:t>
            </a:r>
            <a:endParaRPr lang="en-US" altLang="zh-TW" dirty="0"/>
          </a:p>
          <a:p>
            <a:r>
              <a:rPr lang="en-US" altLang="zh-TW" dirty="0"/>
              <a:t>tw.formosasoft.com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578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13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57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這張圖因為不確定版權，需要更換，平常簡報就還好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工具很簡單，但錄教材就不簡單！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面對電腦錄影，除了不習慣外，因為可以 </a:t>
            </a:r>
            <a:r>
              <a:rPr lang="en-US" altLang="zh-TW" dirty="0">
                <a:latin typeface="Arial" panose="020B0604020202020204" pitchFamily="34" charset="0"/>
              </a:rPr>
              <a:t>NG</a:t>
            </a:r>
            <a:r>
              <a:rPr lang="zh-TW" altLang="en-US" dirty="0">
                <a:latin typeface="Arial" panose="020B0604020202020204" pitchFamily="34" charset="0"/>
              </a:rPr>
              <a:t>，就會覺得不滿意想重錄，過程常令人挫折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其實，不用這麼辛苦唷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動畫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，直接用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錄影就好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錄影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而且只要小小的技巧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不需要任何剪接，</a:t>
            </a:r>
            <a:r>
              <a:rPr lang="zh-TW" altLang="en-US" dirty="0"/>
              <a:t>上完課即輕鬆錄出令人滿意的教學影片。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而且還可以大幅提升上課品質，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14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15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避開</a:t>
            </a:r>
            <a:r>
              <a:rPr lang="zh-TW" altLang="en-US" dirty="0">
                <a:latin typeface="Arial" panose="020B0604020202020204" pitchFamily="34" charset="0"/>
              </a:rPr>
              <a:t>教學現場，這個令老師非常挫折</a:t>
            </a:r>
            <a:r>
              <a:rPr lang="zh-TW" altLang="en-US" dirty="0"/>
              <a:t>的畫面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這個現象的原因很簡單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當上課內容聽不懂、無趣、上課時間又很長的時候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zh-TW" altLang="en-US" dirty="0"/>
              <a:t>學習效果就不好。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怎麼改善呢？</a:t>
            </a:r>
            <a:endParaRPr lang="en-US" altLang="zh-TW" dirty="0"/>
          </a:p>
          <a:p>
            <a:r>
              <a:rPr lang="zh-TW" altLang="en-US" dirty="0">
                <a:latin typeface="Arial" panose="020B0604020202020204" pitchFamily="34" charset="0"/>
              </a:rPr>
              <a:t>可以回到學習的本質探討，找解方 </a:t>
            </a:r>
            <a:r>
              <a:rPr lang="en-US" altLang="zh-TW" dirty="0">
                <a:latin typeface="Arial" panose="020B0604020202020204" pitchFamily="34" charset="0"/>
              </a:rPr>
              <a:t>(or </a:t>
            </a:r>
            <a:r>
              <a:rPr lang="zh-TW" altLang="en-US" dirty="0">
                <a:latin typeface="Arial" panose="020B0604020202020204" pitchFamily="34" charset="0"/>
              </a:rPr>
              <a:t>就有機會對症下藥。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15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6971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年美國學者的實驗，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是現在非常有名的「學習金字塔」理論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學生用不同學習方法，兩週後還記得的比例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只是「聽」，效果有限，只有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因此，要想辦法增加互動！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第二個特性，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MIT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年從大數據分析的報告中看到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大部分學生閱讀線上影片時，超過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分鐘就停止學習了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教學現場也是如此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因此，「教」的時間要短，因為學生無法長期專注。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有了這兩個大原則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增加互動、教學要短，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我們就可以利用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的特性，在課堂中實現翻轉教室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，並同時錄影出好的教材囉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16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1449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上課同步錄影 </a:t>
            </a:r>
            <a:r>
              <a:rPr lang="en-US" altLang="zh-TW" dirty="0">
                <a:latin typeface="Arial" panose="020B0604020202020204" pitchFamily="34" charset="0"/>
              </a:rPr>
              <a:t>+ </a:t>
            </a:r>
            <a:r>
              <a:rPr lang="zh-TW" altLang="en-US" dirty="0">
                <a:latin typeface="Arial" panose="020B0604020202020204" pitchFamily="34" charset="0"/>
              </a:rPr>
              <a:t>提問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這是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公司長期推動的策略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並在多所學校成功翻轉教學現場。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方法很簡單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就將一堂 </a:t>
            </a:r>
            <a:r>
              <a:rPr lang="en-US" altLang="zh-TW" dirty="0">
                <a:latin typeface="Arial" panose="020B0604020202020204" pitchFamily="34" charset="0"/>
              </a:rPr>
              <a:t>50 </a:t>
            </a:r>
            <a:r>
              <a:rPr lang="zh-TW" altLang="en-US" dirty="0">
                <a:latin typeface="Arial" panose="020B0604020202020204" pitchFamily="34" charset="0"/>
              </a:rPr>
              <a:t>分鐘的課程，分拆成多個明確的主題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進行講解、提問、補充的循環，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分主題，老師就要將內容重新構思、教材內容的品質就會因此提升。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講課的時候，請學生專心聽完後再提問，就可以一氣呵成錄出不被打斷的教學影片。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因為「教」的時間變短，同時滿足「短教材」的特性。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滑鼠移到 </a:t>
            </a:r>
            <a:r>
              <a:rPr lang="en-US" altLang="zh-TW" dirty="0">
                <a:latin typeface="Arial" panose="020B0604020202020204" pitchFamily="34" charset="0"/>
              </a:rPr>
              <a:t>5 ~ 10 </a:t>
            </a:r>
            <a:r>
              <a:rPr lang="zh-TW" altLang="en-US" dirty="0">
                <a:latin typeface="Arial" panose="020B0604020202020204" pitchFamily="34" charset="0"/>
              </a:rPr>
              <a:t>分鐘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在每一個主題結束，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針對較困難的內容進行提問，增加互動！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因為要設計問題，老師就必須更深入思考教學內容，進而再次改善教材內容，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因為提問，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更打破了學習金字塔的魔咒 </a:t>
            </a:r>
            <a:r>
              <a:rPr lang="en-US" altLang="zh-TW" dirty="0">
                <a:latin typeface="Arial" panose="020B0604020202020204" pitchFamily="34" charset="0"/>
              </a:rPr>
              <a:t>~ </a:t>
            </a:r>
            <a:r>
              <a:rPr lang="zh-TW" altLang="en-US" dirty="0">
                <a:latin typeface="Arial" panose="020B0604020202020204" pitchFamily="34" charset="0"/>
              </a:rPr>
              <a:t>只是聽，只有 </a:t>
            </a:r>
            <a:r>
              <a:rPr lang="en-US" altLang="zh-TW" dirty="0">
                <a:latin typeface="Arial" panose="020B0604020202020204" pitchFamily="34" charset="0"/>
              </a:rPr>
              <a:t>5% </a:t>
            </a:r>
            <a:r>
              <a:rPr lang="zh-TW" altLang="en-US" dirty="0">
                <a:latin typeface="Arial" panose="020B0604020202020204" pitchFamily="34" charset="0"/>
              </a:rPr>
              <a:t>的效果。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若學生的回答不是非常理想，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老師就可以進行補充，針對不容易理解的觀念，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從老師講解、提問互動到補充，就有多次從不同角度去理解的機會，就更容易克服學生聽不懂的問題。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拆主題、設計問題，讓教材內容更有節奏，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上課、提問、補充的主題循環，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就可以大幅提高課堂中的互動、滿足「短教材」的特性。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自然就可以提升上課品質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並同時錄影出優質的教材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這就是 翻轉教室 </a:t>
            </a:r>
            <a:r>
              <a:rPr lang="en-US" altLang="zh-TW" dirty="0">
                <a:latin typeface="Arial" panose="020B0604020202020204" pitchFamily="34" charset="0"/>
              </a:rPr>
              <a:t>2.0!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17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60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錄好的教材，可以用在那裡？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除了課後複習很好用之外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也可以應用在課前預習，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只要短短 </a:t>
            </a:r>
            <a:r>
              <a:rPr lang="en-US" altLang="zh-TW" dirty="0">
                <a:latin typeface="Arial" panose="020B0604020202020204" pitchFamily="34" charset="0"/>
              </a:rPr>
              <a:t>10 </a:t>
            </a:r>
            <a:r>
              <a:rPr lang="zh-TW" altLang="en-US" dirty="0">
                <a:latin typeface="Arial" panose="020B0604020202020204" pitchFamily="34" charset="0"/>
              </a:rPr>
              <a:t>分鐘，就可以強化先備知識，讓授課更順暢！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當然，也可以應用在課堂中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透過播影片，取代原來的現場講課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好處是更容易觀察現場學生的學習情況，立即進行暫停、補充等及時回饋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效果非常的好，老師可以嘗試看看喔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18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9129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怎麼設計 </a:t>
            </a:r>
            <a:r>
              <a:rPr lang="en-US" altLang="zh-TW" dirty="0">
                <a:latin typeface="Arial" panose="020B0604020202020204" pitchFamily="34" charset="0"/>
              </a:rPr>
              <a:t>ppt </a:t>
            </a:r>
            <a:r>
              <a:rPr lang="zh-TW" altLang="en-US" dirty="0">
                <a:latin typeface="Arial" panose="020B0604020202020204" pitchFamily="34" charset="0"/>
              </a:rPr>
              <a:t>來更容易執行主題循環呢？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建議可以在每個主題的開始，用明顯的版面來區隔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在每個主題結束前，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進行簡短的重點整理，幫助學生快速回顧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接著放一張 </a:t>
            </a:r>
            <a:r>
              <a:rPr lang="en-US" altLang="zh-TW" dirty="0">
                <a:latin typeface="Arial" panose="020B0604020202020204" pitchFamily="34" charset="0"/>
              </a:rPr>
              <a:t>slide</a:t>
            </a:r>
            <a:r>
              <a:rPr lang="zh-TW" altLang="en-US" dirty="0">
                <a:latin typeface="Arial" panose="020B0604020202020204" pitchFamily="34" charset="0"/>
              </a:rPr>
              <a:t>，設計 </a:t>
            </a:r>
            <a:r>
              <a:rPr lang="en-US" altLang="zh-TW" dirty="0">
                <a:latin typeface="Arial" panose="020B0604020202020204" pitchFamily="34" charset="0"/>
              </a:rPr>
              <a:t>2~3 </a:t>
            </a:r>
            <a:r>
              <a:rPr lang="zh-TW" altLang="en-US" dirty="0">
                <a:latin typeface="Arial" panose="020B0604020202020204" pitchFamily="34" charset="0"/>
              </a:rPr>
              <a:t>個打算要問的題目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就這麼簡單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19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6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20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48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這份教學，將用短短 </a:t>
            </a:r>
            <a:r>
              <a:rPr lang="en-US" altLang="zh-TW" dirty="0">
                <a:latin typeface="Arial" panose="020B0604020202020204" pitchFamily="34" charset="0"/>
              </a:rPr>
              <a:t>3 </a:t>
            </a:r>
            <a:r>
              <a:rPr lang="zh-TW" altLang="en-US">
                <a:latin typeface="Arial" panose="020B0604020202020204" pitchFamily="34" charset="0"/>
              </a:rPr>
              <a:t>分鐘的時間，以 </a:t>
            </a:r>
            <a:r>
              <a:rPr lang="en-US" altLang="zh-TW" dirty="0">
                <a:latin typeface="Arial" panose="020B0604020202020204" pitchFamily="34" charset="0"/>
              </a:rPr>
              <a:t>PowerPoint </a:t>
            </a:r>
            <a:r>
              <a:rPr lang="zh-TW" altLang="en-US">
                <a:latin typeface="Arial" panose="020B0604020202020204" pitchFamily="34" charset="0"/>
              </a:rPr>
              <a:t>簡報錄影為例，學會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的基礎操作。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>
                <a:latin typeface="Arial" panose="020B0604020202020204" pitchFamily="34" charset="0"/>
              </a:rPr>
              <a:t>如何使用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進行簡報錄影，並將教材上傳到網站的步驟。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7E5A6EBA-2B76-4068-9D93-E0AE22332529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47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063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6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02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18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892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並上傳到教學系統。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238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414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173637-F215-471D-9F49-39B53B451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293BB0-A914-4C0B-A12F-ED01F2BE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40F10F-6572-4144-8816-21F666ED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2F2615-DCA6-4C02-9465-EB4E100B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425E3-6FF9-4D78-9836-B9D53168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77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BC686-AE22-4898-8B9E-859B7F20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0B683E-AE4A-4735-8305-813FF04C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FC65A1-03AA-471A-A7F3-D816413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1675E9-8D97-41D6-8201-E9524481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D4ED18-2686-45B8-BC6C-FE4DC0A3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07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EF875-3EB4-48D0-9C4B-5EE1F03E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CABCE1-D0E0-42C4-887C-69FEE10AD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69950A-E808-49D6-9D2B-A7E327D8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5066E0-EE19-4CAD-9BD5-6A0D8C58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57369D-4BFD-4327-8FCB-386EF214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63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2216C-3910-43F1-BCFC-756F62AA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38A9A-477B-4D10-9F20-ABA5D7267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E2B7FF0-DD4D-427E-9F91-B21D67D0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BEC8C5-9CBB-4312-8FAA-9EF600F4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ECA231-24AE-45CB-9FBB-DE0A9C8A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2E2FCD-5494-4B26-A396-31201E99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70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4EC34-4E9D-4200-A245-5997B7F0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E4EDD3-A298-4EBF-9C4E-DC5273E2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3E4E7F-505C-4E0B-8F5C-715A561D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798A188-B9C8-4111-87F6-124456DF5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6A697C4-5A1F-4D6E-B89E-E7511ED7D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A95EA60-EA6C-48FE-A815-AADC56EA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AB482B2-EA0B-4B87-8A4E-86A29AB5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998D4ED-8766-4365-8654-DB639747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67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9E608D-4AD7-479E-B57C-989A2451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82A712-10C2-4375-BE2B-92B0D9A1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A874D2-79B1-4553-8F43-64EC5703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0116A1-28EB-4ACD-A791-4E3B8FB0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35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52D7C49-1C27-4A79-9E02-72B0F149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656BD2-B4F1-4AC0-BBF1-5804D5EB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2ACB1E-DC9E-411C-AC7E-B013E789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01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665956-CCAB-4A96-A895-C0B8F5A3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117F66-5379-47FC-B3DF-A7DA22B9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E220C8-2D07-4EE2-BEB7-7050DCE84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4213CD-C621-4B66-88BA-3600149D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0F05AD-4ADB-4598-9B7E-D45634DD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985D63-BDD3-4B4C-8211-379CCF68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35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E3DD4-5F53-4BA6-9FB8-B4C63F77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58448B-9938-4C6A-89EA-5319277E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002EB0A-EFE3-486D-A115-0C0C5134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35194D-FFF7-42FD-9CD5-3D8BA517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E9C25B-F775-4AC4-8A10-378A7AD1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3B7920-3857-40A8-B831-3A4C1B95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60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6D477-786F-4E0A-816F-B97D5C6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A450EC-BECB-4C8B-9BCD-0FA800A48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75C625-0106-4ED8-8C0E-40211D02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46C20D-A069-4125-8AEB-191F13CF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6E3CA-F92C-40E2-8BDB-8DB547E1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89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AD491EF-5EC2-4C80-9241-4B59B3A16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F7731E-47FA-4383-9E7F-341B9D679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1E8103-5C1F-4722-A56D-44765AB9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B92F1-52B9-423B-A81A-89FA11E2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652AFE-E0E4-49CF-BB63-95C0B748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5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16651E-AD7B-4761-BC9D-DBE0189A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F4FBAE-19E2-4177-9122-913417ED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E78FF1-CCD1-4C27-A514-BAEC7CF3B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6856-C16E-467A-AB40-CDB35FD6D412}" type="datetimeFigureOut">
              <a:rPr lang="zh-TW" altLang="en-US" smtClean="0"/>
              <a:t>2021/12/27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EE045-DC1C-4D24-8D1E-1B19BCFF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1B459-3D1C-4E38-BBA5-C5D73F688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535B-0EE1-4550-BB45-DF7D34B55A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82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mpusnews.com/top-news/mooc-learning-767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xms.tw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2327" y="2312643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錄影剪接？</a:t>
            </a:r>
            <a:b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~ 3 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分鐘就學會！</a:t>
            </a:r>
            <a:endParaRPr lang="zh-TW" altLang="en-US" sz="1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FB8FBE67-9443-463F-B030-44FBB43A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72066E3-DD50-45B8-93EE-5AD2448075F9}"/>
              </a:ext>
            </a:extLst>
          </p:cNvPr>
          <p:cNvSpPr/>
          <p:nvPr/>
        </p:nvSpPr>
        <p:spPr>
          <a:xfrm>
            <a:off x="6168640" y="1128794"/>
            <a:ext cx="4564800" cy="541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上傳">
            <a:extLst>
              <a:ext uri="{FF2B5EF4-FFF2-40B4-BE49-F238E27FC236}">
                <a16:creationId xmlns:a16="http://schemas.microsoft.com/office/drawing/2014/main" id="{2997AE8D-B96C-4B79-958C-11E24F2F3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1944000"/>
            <a:ext cx="3666705" cy="2340260"/>
          </a:xfrm>
          <a:prstGeom prst="roundRect">
            <a:avLst>
              <a:gd name="adj" fmla="val 1168"/>
            </a:avLst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240CC577-E0FD-47DD-AF32-C76886753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0" y="1944000"/>
            <a:ext cx="3667265" cy="2343472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6877EA2C-2D87-4A80-A667-F6E484E3D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290" y="2492896"/>
            <a:ext cx="3349697" cy="21962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7" name="圖案 46">
            <a:extLst>
              <a:ext uri="{FF2B5EF4-FFF2-40B4-BE49-F238E27FC236}">
                <a16:creationId xmlns:a16="http://schemas.microsoft.com/office/drawing/2014/main" id="{7BD97441-F1E2-40F8-9D49-E1B7071AB7B3}"/>
              </a:ext>
            </a:extLst>
          </p:cNvPr>
          <p:cNvSpPr/>
          <p:nvPr/>
        </p:nvSpPr>
        <p:spPr>
          <a:xfrm rot="12945466">
            <a:off x="8222271" y="3144773"/>
            <a:ext cx="1319148" cy="952000"/>
          </a:xfrm>
          <a:prstGeom prst="swooshArrow">
            <a:avLst>
              <a:gd name="adj1" fmla="val 15029"/>
              <a:gd name="adj2" fmla="val 31370"/>
            </a:avLst>
          </a:prstGeom>
          <a:solidFill>
            <a:srgbClr val="3964B1">
              <a:alpha val="8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1D3CA94C-B615-43D4-A838-EF37DED94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000" y="1944000"/>
            <a:ext cx="3664764" cy="2340259"/>
          </a:xfrm>
          <a:prstGeom prst="roundRect">
            <a:avLst>
              <a:gd name="adj" fmla="val 3317"/>
            </a:avLst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F0E7F3A6-24B9-4D4F-805A-5694512F7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334" y="1944000"/>
            <a:ext cx="3664764" cy="2340258"/>
          </a:xfrm>
          <a:prstGeom prst="roundRect">
            <a:avLst>
              <a:gd name="adj" fmla="val 1852"/>
            </a:avLst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8B8BB60E-3FDF-4905-AC46-0397238A5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65"/>
            <a:ext cx="3664763" cy="2340258"/>
          </a:xfrm>
          <a:prstGeom prst="roundRect">
            <a:avLst>
              <a:gd name="adj" fmla="val 2340"/>
            </a:avLst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471B8769-B417-4481-904E-90D91E36D3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00"/>
            <a:ext cx="3664763" cy="2340258"/>
          </a:xfrm>
          <a:prstGeom prst="roundRect">
            <a:avLst>
              <a:gd name="adj" fmla="val 2015"/>
            </a:avLst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31333954-E558-47F7-8E32-8EFA5EFE4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183" y="1944000"/>
            <a:ext cx="3668400" cy="2558933"/>
          </a:xfrm>
          <a:prstGeom prst="roundRect">
            <a:avLst>
              <a:gd name="adj" fmla="val 2076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03C4B194-07EF-413C-BC7F-B48B1EA6A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88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42F411E-288F-4B0E-BCDC-2EA2B06BDAE5}"/>
              </a:ext>
            </a:extLst>
          </p:cNvPr>
          <p:cNvSpPr/>
          <p:nvPr/>
        </p:nvSpPr>
        <p:spPr bwMode="auto">
          <a:xfrm>
            <a:off x="1253462" y="997100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85983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858" y="1159418"/>
            <a:ext cx="9272285" cy="5400000"/>
          </a:xfrm>
          <a:prstGeom prst="rect">
            <a:avLst/>
          </a:prstGeom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C79BCC29-8936-4B20-A8B0-5A18892532FF}"/>
              </a:ext>
            </a:extLst>
          </p:cNvPr>
          <p:cNvGrpSpPr/>
          <p:nvPr/>
        </p:nvGrpSpPr>
        <p:grpSpPr>
          <a:xfrm>
            <a:off x="3217849" y="632687"/>
            <a:ext cx="921405" cy="609963"/>
            <a:chOff x="6506611" y="399373"/>
            <a:chExt cx="921405" cy="609963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49204D0A-C043-4846-B84F-0974C94376BD}"/>
                </a:ext>
              </a:extLst>
            </p:cNvPr>
            <p:cNvCxnSpPr>
              <a:cxnSpLocks/>
            </p:cNvCxnSpPr>
            <p:nvPr/>
          </p:nvCxnSpPr>
          <p:spPr>
            <a:xfrm>
              <a:off x="7224545" y="649651"/>
              <a:ext cx="203471" cy="35968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DD61B03E-74F6-49A5-A862-684D49FD0262}"/>
                </a:ext>
              </a:extLst>
            </p:cNvPr>
            <p:cNvSpPr/>
            <p:nvPr/>
          </p:nvSpPr>
          <p:spPr>
            <a:xfrm>
              <a:off x="6506611" y="399373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CD63BC4-C075-4680-834A-B020CC99F851}"/>
              </a:ext>
            </a:extLst>
          </p:cNvPr>
          <p:cNvGrpSpPr/>
          <p:nvPr/>
        </p:nvGrpSpPr>
        <p:grpSpPr>
          <a:xfrm>
            <a:off x="8633952" y="590672"/>
            <a:ext cx="1395668" cy="944269"/>
            <a:chOff x="7016311" y="129955"/>
            <a:chExt cx="1395668" cy="944269"/>
          </a:xfrm>
        </p:grpSpPr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A808EE01-C768-4906-A645-96BBB749F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311" y="360127"/>
              <a:ext cx="601393" cy="7140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4F83AAB9-0DCF-4832-B98C-F01C926B8B08}"/>
                </a:ext>
              </a:extLst>
            </p:cNvPr>
            <p:cNvSpPr/>
            <p:nvPr/>
          </p:nvSpPr>
          <p:spPr>
            <a:xfrm>
              <a:off x="7329582" y="129955"/>
              <a:ext cx="1082397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工具區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3DEB9A8-D61D-4145-B4B4-DE258810C2E5}"/>
              </a:ext>
            </a:extLst>
          </p:cNvPr>
          <p:cNvGrpSpPr/>
          <p:nvPr/>
        </p:nvGrpSpPr>
        <p:grpSpPr>
          <a:xfrm>
            <a:off x="2685722" y="1808820"/>
            <a:ext cx="1235414" cy="1053047"/>
            <a:chOff x="4388890" y="2033270"/>
            <a:chExt cx="1235414" cy="1053047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7F4718B-0478-4319-A455-5B7FE2176734}"/>
                </a:ext>
              </a:extLst>
            </p:cNvPr>
            <p:cNvSpPr/>
            <p:nvPr/>
          </p:nvSpPr>
          <p:spPr>
            <a:xfrm>
              <a:off x="4388890" y="2033270"/>
              <a:ext cx="410966" cy="489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53799A59-6795-4725-8B8B-E1B4A99C9B6D}"/>
                </a:ext>
              </a:extLst>
            </p:cNvPr>
            <p:cNvGrpSpPr/>
            <p:nvPr/>
          </p:nvGrpSpPr>
          <p:grpSpPr>
            <a:xfrm>
              <a:off x="4702899" y="2523127"/>
              <a:ext cx="921405" cy="563190"/>
              <a:chOff x="7686197" y="142980"/>
              <a:chExt cx="921405" cy="563190"/>
            </a:xfrm>
          </p:grpSpPr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598BE1F6-08C4-4FFB-B37D-099E731B23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10072" y="142980"/>
                <a:ext cx="175160" cy="334556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矩形: 圓角 75">
                <a:extLst>
                  <a:ext uri="{FF2B5EF4-FFF2-40B4-BE49-F238E27FC236}">
                    <a16:creationId xmlns:a16="http://schemas.microsoft.com/office/drawing/2014/main" id="{C6CBDAD3-1EF4-4F7F-ABB7-8A822B7832D1}"/>
                  </a:ext>
                </a:extLst>
              </p:cNvPr>
              <p:cNvSpPr/>
              <p:nvPr/>
            </p:nvSpPr>
            <p:spPr>
              <a:xfrm>
                <a:off x="7686197" y="346170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預覽</a:t>
                </a: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74F5110-C2F4-4467-A300-C8B3C0407DA9}"/>
              </a:ext>
            </a:extLst>
          </p:cNvPr>
          <p:cNvGrpSpPr/>
          <p:nvPr/>
        </p:nvGrpSpPr>
        <p:grpSpPr>
          <a:xfrm>
            <a:off x="335360" y="1601261"/>
            <a:ext cx="1609206" cy="699700"/>
            <a:chOff x="1982705" y="1821003"/>
            <a:chExt cx="1609206" cy="699700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12E63093-941B-48AD-8E71-A367DD7F53F0}"/>
                </a:ext>
              </a:extLst>
            </p:cNvPr>
            <p:cNvGrpSpPr/>
            <p:nvPr/>
          </p:nvGrpSpPr>
          <p:grpSpPr>
            <a:xfrm>
              <a:off x="1982705" y="1821003"/>
              <a:ext cx="1190577" cy="360000"/>
              <a:chOff x="6423568" y="-371763"/>
              <a:chExt cx="1190577" cy="360000"/>
            </a:xfrm>
          </p:grpSpPr>
          <p:cxnSp>
            <p:nvCxnSpPr>
              <p:cNvPr id="68" name="直線單箭頭接點 67">
                <a:extLst>
                  <a:ext uri="{FF2B5EF4-FFF2-40B4-BE49-F238E27FC236}">
                    <a16:creationId xmlns:a16="http://schemas.microsoft.com/office/drawing/2014/main" id="{68842CD5-FC6D-4B36-A108-D76C16DFC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7644" y="-167922"/>
                <a:ext cx="506501" cy="139744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: 圓角 68">
                <a:extLst>
                  <a:ext uri="{FF2B5EF4-FFF2-40B4-BE49-F238E27FC236}">
                    <a16:creationId xmlns:a16="http://schemas.microsoft.com/office/drawing/2014/main" id="{D13414EF-9A5A-46C2-B5A7-5F8FC7EA30ED}"/>
                  </a:ext>
                </a:extLst>
              </p:cNvPr>
              <p:cNvSpPr/>
              <p:nvPr/>
            </p:nvSpPr>
            <p:spPr>
              <a:xfrm>
                <a:off x="6423568" y="-371763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編輯</a:t>
                </a:r>
              </a:p>
            </p:txBody>
          </p:sp>
        </p:grp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6AFDF1E-C6CE-4086-96B0-A68E4A8FE3CC}"/>
                </a:ext>
              </a:extLst>
            </p:cNvPr>
            <p:cNvSpPr/>
            <p:nvPr/>
          </p:nvSpPr>
          <p:spPr>
            <a:xfrm>
              <a:off x="3180945" y="2030542"/>
              <a:ext cx="410966" cy="4901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77DA5D2D-AC93-4655-BC4F-35E1E0C4E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857" y="2874126"/>
            <a:ext cx="5722968" cy="3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8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869C97-BFA2-4B65-BBCC-5AD041EC3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5D7A81-6A7D-4C00-B4E4-5E9FDFFA2035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2A7495-DA31-47BC-AC0E-BEACF3AE616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66AFC8-94FA-43DF-AA30-285F7D103DFA}"/>
              </a:ext>
            </a:extLst>
          </p:cNvPr>
          <p:cNvSpPr txBox="1"/>
          <p:nvPr/>
        </p:nvSpPr>
        <p:spPr>
          <a:xfrm>
            <a:off x="1743958" y="1800521"/>
            <a:ext cx="7071167" cy="24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可以錄影軟體操作嗎？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錄影後，可以再調整音量嗎？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可以只剪掉一小段影片嗎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2958D70-19CC-468E-AE95-5288D0612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0"/>
            <a:ext cx="12192001" cy="1373030"/>
          </a:xfrm>
          <a:solidFill>
            <a:srgbClr val="DEF3F3"/>
          </a:solidFill>
        </p:spPr>
        <p:txBody>
          <a:bodyPr anchor="ctr"/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＆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8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1552" y="1959191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沒時間？</a:t>
            </a:r>
            <a:b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那就試試翻轉教室 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  <p:sp>
        <p:nvSpPr>
          <p:cNvPr id="89" name="標題 1">
            <a:extLst>
              <a:ext uri="{FF2B5EF4-FFF2-40B4-BE49-F238E27FC236}">
                <a16:creationId xmlns:a16="http://schemas.microsoft.com/office/drawing/2014/main" id="{30AF2D89-621E-4B51-83F0-D9B0038C39AA}"/>
              </a:ext>
            </a:extLst>
          </p:cNvPr>
          <p:cNvSpPr txBox="1">
            <a:spLocks/>
          </p:cNvSpPr>
          <p:nvPr/>
        </p:nvSpPr>
        <p:spPr bwMode="auto">
          <a:xfrm>
            <a:off x="5887919" y="3918334"/>
            <a:ext cx="6076733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TW" altLang="en-US" sz="24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90" name="標題 1">
            <a:extLst>
              <a:ext uri="{FF2B5EF4-FFF2-40B4-BE49-F238E27FC236}">
                <a16:creationId xmlns:a16="http://schemas.microsoft.com/office/drawing/2014/main" id="{37673FDB-7AAC-4E06-A447-19D5DB345E78}"/>
              </a:ext>
            </a:extLst>
          </p:cNvPr>
          <p:cNvSpPr txBox="1">
            <a:spLocks/>
          </p:cNvSpPr>
          <p:nvPr/>
        </p:nvSpPr>
        <p:spPr bwMode="auto">
          <a:xfrm>
            <a:off x="7833925" y="3918334"/>
            <a:ext cx="2870587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TW" sz="24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</p:spTree>
    <p:extLst>
      <p:ext uri="{BB962C8B-B14F-4D97-AF65-F5344CB8AC3E}">
        <p14:creationId xmlns:p14="http://schemas.microsoft.com/office/powerpoint/2010/main" val="39713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工具很簡單，但錄教材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86">
            <a:extLst>
              <a:ext uri="{FF2B5EF4-FFF2-40B4-BE49-F238E27FC236}">
                <a16:creationId xmlns:a16="http://schemas.microsoft.com/office/drawing/2014/main" id="{9A7F1C01-AD9F-405B-9CF7-CD8561AE3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0740" y="1520788"/>
            <a:ext cx="4835860" cy="4368257"/>
            <a:chOff x="1099" y="1139"/>
            <a:chExt cx="2451" cy="2214"/>
          </a:xfrm>
        </p:grpSpPr>
        <p:sp>
          <p:nvSpPr>
            <p:cNvPr id="7" name="AutoShape 85">
              <a:extLst>
                <a:ext uri="{FF2B5EF4-FFF2-40B4-BE49-F238E27FC236}">
                  <a16:creationId xmlns:a16="http://schemas.microsoft.com/office/drawing/2014/main" id="{51D298D5-A07D-4098-A3E9-985320A947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A977E30F-B367-43F7-9CE1-574C359A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C0F1D408-678E-491F-80B6-44754CBD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C784C61A-C291-40E0-844D-138CD2C7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C0AA57FC-E3D7-417A-8993-03A69D0A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A72EC785-F0E2-4A37-92A1-294B02D2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10B8F13C-A394-46ED-B495-1D8232DD9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BF5D7E5D-8791-4B48-AA0C-A5AD6A9E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D41B4B26-7943-48DE-89EE-56C45CD9D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43239C08-F335-4896-9F64-BF2FDA7F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8C606109-EB85-4E46-BD65-EFC44399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10E96672-912E-4DF6-A8BB-02DBF7E5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B26D5108-E7A8-4E76-BED4-61E389BE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9D4373C7-DE20-4C18-86D7-EA0114F6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0">
              <a:extLst>
                <a:ext uri="{FF2B5EF4-FFF2-40B4-BE49-F238E27FC236}">
                  <a16:creationId xmlns:a16="http://schemas.microsoft.com/office/drawing/2014/main" id="{E8DB6AE5-5A26-4598-8985-C6A403C2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7B1887C4-8DE2-4D00-8874-1A1BFF68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EF1B10AF-D1EB-4AC2-B6D6-800B0CED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41AAC9D-B757-42FE-9F9F-0EA557ECF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B88A2AFB-D069-4A79-AC4F-506A91C3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4F248282-0962-4EBC-A094-8E4E5718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E80737F3-5252-4041-A449-27CCDA5C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728ED06D-50C4-45F3-9AED-42F38AC0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96294B77-C66A-4F57-AEE6-82E834B8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C74E2878-776D-42E6-A7A0-553AD818D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063FC79-4763-433E-A0CF-84DC827E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99897E3C-6C7B-4DE4-9108-529E19A0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C137D20-40A1-468C-9A01-1C658E13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EC943486-3C17-4998-8E41-BC377D71A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5581CD0B-EFDA-46D3-B7F8-E5D8BE090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042B7342-3BCE-4BF4-BA7F-545EDC4B7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6">
              <a:extLst>
                <a:ext uri="{FF2B5EF4-FFF2-40B4-BE49-F238E27FC236}">
                  <a16:creationId xmlns:a16="http://schemas.microsoft.com/office/drawing/2014/main" id="{74C40850-CA31-4070-8658-F3E21B0A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2A4669C9-73CE-4EEF-81EB-3B60198B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41FF0E88-B847-4F3B-A630-CE2E7D67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512F8926-79F7-4A32-A0CE-2986B45A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8E409BFC-7981-4BB2-92A1-0907F414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75378203-4282-46D3-B6B7-5F728858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2AE79178-CBE4-4C40-8764-43E5CB778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3">
              <a:extLst>
                <a:ext uri="{FF2B5EF4-FFF2-40B4-BE49-F238E27FC236}">
                  <a16:creationId xmlns:a16="http://schemas.microsoft.com/office/drawing/2014/main" id="{6C3BB7E2-A597-4746-993C-36216485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4">
              <a:extLst>
                <a:ext uri="{FF2B5EF4-FFF2-40B4-BE49-F238E27FC236}">
                  <a16:creationId xmlns:a16="http://schemas.microsoft.com/office/drawing/2014/main" id="{40ECB68B-ECAB-4FD6-AA74-E039C033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5">
              <a:extLst>
                <a:ext uri="{FF2B5EF4-FFF2-40B4-BE49-F238E27FC236}">
                  <a16:creationId xmlns:a16="http://schemas.microsoft.com/office/drawing/2014/main" id="{EB45B644-3C70-44A2-9874-839C07FE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6">
              <a:extLst>
                <a:ext uri="{FF2B5EF4-FFF2-40B4-BE49-F238E27FC236}">
                  <a16:creationId xmlns:a16="http://schemas.microsoft.com/office/drawing/2014/main" id="{D89DB50C-1290-49B5-B88F-472F99E7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C9B15666-C170-4A59-8EC4-15551BA1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8">
              <a:extLst>
                <a:ext uri="{FF2B5EF4-FFF2-40B4-BE49-F238E27FC236}">
                  <a16:creationId xmlns:a16="http://schemas.microsoft.com/office/drawing/2014/main" id="{BBBBC88B-02B8-4865-A958-879A6013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E036F8C2-A15A-4144-BBCF-A832D45D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CA5E8789-0101-4880-B953-10549623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175CC066-2C95-44AD-BAC7-4DC2E902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2">
              <a:extLst>
                <a:ext uri="{FF2B5EF4-FFF2-40B4-BE49-F238E27FC236}">
                  <a16:creationId xmlns:a16="http://schemas.microsoft.com/office/drawing/2014/main" id="{41236D78-485D-45CB-949F-804565AE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3">
              <a:extLst>
                <a:ext uri="{FF2B5EF4-FFF2-40B4-BE49-F238E27FC236}">
                  <a16:creationId xmlns:a16="http://schemas.microsoft.com/office/drawing/2014/main" id="{3F697351-D3F0-4035-A400-8BD204D27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4">
              <a:extLst>
                <a:ext uri="{FF2B5EF4-FFF2-40B4-BE49-F238E27FC236}">
                  <a16:creationId xmlns:a16="http://schemas.microsoft.com/office/drawing/2014/main" id="{94FCE20B-F59F-447F-874E-E56EE295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5">
              <a:extLst>
                <a:ext uri="{FF2B5EF4-FFF2-40B4-BE49-F238E27FC236}">
                  <a16:creationId xmlns:a16="http://schemas.microsoft.com/office/drawing/2014/main" id="{BD694C8A-B4EC-4540-B4B2-69BDC29A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7B5799CC-0953-419D-9457-3D6EAC4E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FD6ACFA3-05CA-4D6F-8DD1-061C53AE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62141D0F-0CD4-4B3C-8CA3-FB9188B8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18A973BA-5360-4012-89B9-5BC68981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9914341E-0E4A-4EAB-A7CF-35262BBF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1">
              <a:extLst>
                <a:ext uri="{FF2B5EF4-FFF2-40B4-BE49-F238E27FC236}">
                  <a16:creationId xmlns:a16="http://schemas.microsoft.com/office/drawing/2014/main" id="{9511ACBE-BA89-444C-928B-9AB416FD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1564C560-02D5-4705-B84C-8783CD7B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0C17117B-1623-483B-99E9-4CF9DDB1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42D3A408-1768-4209-915E-C5FC80CF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4726E0E7-F502-45DF-88E8-BF502249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6">
              <a:extLst>
                <a:ext uri="{FF2B5EF4-FFF2-40B4-BE49-F238E27FC236}">
                  <a16:creationId xmlns:a16="http://schemas.microsoft.com/office/drawing/2014/main" id="{98936248-E49C-4023-AFB0-1B8DDD611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7">
              <a:extLst>
                <a:ext uri="{FF2B5EF4-FFF2-40B4-BE49-F238E27FC236}">
                  <a16:creationId xmlns:a16="http://schemas.microsoft.com/office/drawing/2014/main" id="{20CC3452-9AC1-461F-834F-45A991A1D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8">
              <a:extLst>
                <a:ext uri="{FF2B5EF4-FFF2-40B4-BE49-F238E27FC236}">
                  <a16:creationId xmlns:a16="http://schemas.microsoft.com/office/drawing/2014/main" id="{06D16DFA-01B5-470F-92C1-61BC627E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49">
              <a:extLst>
                <a:ext uri="{FF2B5EF4-FFF2-40B4-BE49-F238E27FC236}">
                  <a16:creationId xmlns:a16="http://schemas.microsoft.com/office/drawing/2014/main" id="{FDF2678B-4D5F-4184-A885-6B786D37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0">
              <a:extLst>
                <a:ext uri="{FF2B5EF4-FFF2-40B4-BE49-F238E27FC236}">
                  <a16:creationId xmlns:a16="http://schemas.microsoft.com/office/drawing/2014/main" id="{7A6C0773-997C-4A05-9584-8048500C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1">
              <a:extLst>
                <a:ext uri="{FF2B5EF4-FFF2-40B4-BE49-F238E27FC236}">
                  <a16:creationId xmlns:a16="http://schemas.microsoft.com/office/drawing/2014/main" id="{68807DE7-1271-46A5-894C-4A516226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2">
              <a:extLst>
                <a:ext uri="{FF2B5EF4-FFF2-40B4-BE49-F238E27FC236}">
                  <a16:creationId xmlns:a16="http://schemas.microsoft.com/office/drawing/2014/main" id="{4EA5A4D2-B96B-4EFF-BEDE-878A10EE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3">
              <a:extLst>
                <a:ext uri="{FF2B5EF4-FFF2-40B4-BE49-F238E27FC236}">
                  <a16:creationId xmlns:a16="http://schemas.microsoft.com/office/drawing/2014/main" id="{3B61E7AC-BB6A-4380-AF0D-222C09DC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4">
              <a:extLst>
                <a:ext uri="{FF2B5EF4-FFF2-40B4-BE49-F238E27FC236}">
                  <a16:creationId xmlns:a16="http://schemas.microsoft.com/office/drawing/2014/main" id="{3D365458-596E-4F89-ACC0-962804F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5">
              <a:extLst>
                <a:ext uri="{FF2B5EF4-FFF2-40B4-BE49-F238E27FC236}">
                  <a16:creationId xmlns:a16="http://schemas.microsoft.com/office/drawing/2014/main" id="{31B2DA11-2DFE-4CFE-8300-EE272445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6">
              <a:extLst>
                <a:ext uri="{FF2B5EF4-FFF2-40B4-BE49-F238E27FC236}">
                  <a16:creationId xmlns:a16="http://schemas.microsoft.com/office/drawing/2014/main" id="{591A7891-E003-4E91-9523-1CCAB9AE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AA917C0A-682F-422B-866D-DB3644148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3BEBC432-98B5-49E7-A57F-7D0C9DB9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59">
              <a:extLst>
                <a:ext uri="{FF2B5EF4-FFF2-40B4-BE49-F238E27FC236}">
                  <a16:creationId xmlns:a16="http://schemas.microsoft.com/office/drawing/2014/main" id="{0F311942-FAA0-4F81-AED6-F7F92D8E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0">
              <a:extLst>
                <a:ext uri="{FF2B5EF4-FFF2-40B4-BE49-F238E27FC236}">
                  <a16:creationId xmlns:a16="http://schemas.microsoft.com/office/drawing/2014/main" id="{0C2CE8CF-7BCD-4D50-93AF-68928FB5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1">
              <a:extLst>
                <a:ext uri="{FF2B5EF4-FFF2-40B4-BE49-F238E27FC236}">
                  <a16:creationId xmlns:a16="http://schemas.microsoft.com/office/drawing/2014/main" id="{A4C29594-7845-4940-8CE1-CFE48B5B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2">
              <a:extLst>
                <a:ext uri="{FF2B5EF4-FFF2-40B4-BE49-F238E27FC236}">
                  <a16:creationId xmlns:a16="http://schemas.microsoft.com/office/drawing/2014/main" id="{D10B8CBF-7195-4063-B51B-6691F0DD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3">
              <a:extLst>
                <a:ext uri="{FF2B5EF4-FFF2-40B4-BE49-F238E27FC236}">
                  <a16:creationId xmlns:a16="http://schemas.microsoft.com/office/drawing/2014/main" id="{60974C59-0524-4624-B6C1-27F1D8E7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4">
              <a:extLst>
                <a:ext uri="{FF2B5EF4-FFF2-40B4-BE49-F238E27FC236}">
                  <a16:creationId xmlns:a16="http://schemas.microsoft.com/office/drawing/2014/main" id="{09783595-806D-4E89-B569-4F144CB9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6" name="Freeform 165">
              <a:extLst>
                <a:ext uri="{FF2B5EF4-FFF2-40B4-BE49-F238E27FC236}">
                  <a16:creationId xmlns:a16="http://schemas.microsoft.com/office/drawing/2014/main" id="{D48E87BD-936C-4941-8DA1-97E945E0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7" name="圖片 86">
            <a:extLst>
              <a:ext uri="{FF2B5EF4-FFF2-40B4-BE49-F238E27FC236}">
                <a16:creationId xmlns:a16="http://schemas.microsoft.com/office/drawing/2014/main" id="{7354BFD5-E023-44CC-B12C-549EE6022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17" y="2345072"/>
            <a:ext cx="1103374" cy="947484"/>
          </a:xfrm>
          <a:prstGeom prst="rect">
            <a:avLst/>
          </a:prstGeom>
        </p:spPr>
      </p:pic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3634A41D-38E6-46A1-AA35-EFA6DA72889F}"/>
              </a:ext>
            </a:extLst>
          </p:cNvPr>
          <p:cNvSpPr/>
          <p:nvPr/>
        </p:nvSpPr>
        <p:spPr bwMode="auto">
          <a:xfrm>
            <a:off x="7464152" y="1503031"/>
            <a:ext cx="2879616" cy="417962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上完課，就錄完教學影片</a:t>
            </a:r>
            <a:endParaRPr kumimoji="1" lang="zh-TW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8" name="圖片 87" descr="一張含有 畫畫 的圖片&#10;&#10;自動產生的描述">
            <a:extLst>
              <a:ext uri="{FF2B5EF4-FFF2-40B4-BE49-F238E27FC236}">
                <a16:creationId xmlns:a16="http://schemas.microsoft.com/office/drawing/2014/main" id="{4F753F86-5238-4DDF-BB92-470729664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510" flipH="1">
            <a:off x="6693053" y="3731407"/>
            <a:ext cx="485473" cy="609385"/>
          </a:xfrm>
          <a:prstGeom prst="rect">
            <a:avLst/>
          </a:prstGeom>
        </p:spPr>
      </p:pic>
      <p:sp>
        <p:nvSpPr>
          <p:cNvPr id="90" name="禁止標誌 89">
            <a:extLst>
              <a:ext uri="{FF2B5EF4-FFF2-40B4-BE49-F238E27FC236}">
                <a16:creationId xmlns:a16="http://schemas.microsoft.com/office/drawing/2014/main" id="{13868ACC-88E7-44D0-9F05-7DE514BC5AD7}"/>
              </a:ext>
            </a:extLst>
          </p:cNvPr>
          <p:cNvSpPr/>
          <p:nvPr/>
        </p:nvSpPr>
        <p:spPr>
          <a:xfrm flipH="1">
            <a:off x="6463270" y="3597200"/>
            <a:ext cx="912638" cy="889031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571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janubaba.com/uploads/SABZPARI/2005-4-10_164256_compu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81006"/>
            <a:ext cx="4519560" cy="36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0B4717-C23C-406D-AC59-CF43E550E97C}"/>
              </a:ext>
            </a:extLst>
          </p:cNvPr>
          <p:cNvSpPr txBox="1"/>
          <p:nvPr/>
        </p:nvSpPr>
        <p:spPr>
          <a:xfrm rot="20301427">
            <a:off x="5154188" y="1883407"/>
            <a:ext cx="115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0" dirty="0">
                <a:solidFill>
                  <a:srgbClr val="C00000"/>
                </a:solidFill>
                <a:latin typeface="Caveat" panose="00000500000000000000" pitchFamily="2" charset="0"/>
              </a:rPr>
              <a:t>NG</a:t>
            </a:r>
            <a:endParaRPr lang="zh-TW" altLang="en-US" sz="5400" b="0" dirty="0">
              <a:solidFill>
                <a:srgbClr val="C00000"/>
              </a:solidFill>
              <a:latin typeface="Caveat" panose="00000500000000000000" pitchFamily="2" charset="0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F53E83A-8C02-4458-B2DF-C8744E40D885}"/>
              </a:ext>
            </a:extLst>
          </p:cNvPr>
          <p:cNvSpPr txBox="1"/>
          <p:nvPr/>
        </p:nvSpPr>
        <p:spPr>
          <a:xfrm rot="20055249">
            <a:off x="4786122" y="2867170"/>
            <a:ext cx="64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0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8B6184E-CDB1-440A-B6EB-53486F28DD5D}"/>
              </a:ext>
            </a:extLst>
          </p:cNvPr>
          <p:cNvSpPr txBox="1"/>
          <p:nvPr/>
        </p:nvSpPr>
        <p:spPr>
          <a:xfrm rot="185193">
            <a:off x="6297913" y="2190688"/>
            <a:ext cx="74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8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DEB13C28-8D74-4212-BD43-14057C39D6FB}"/>
              </a:ext>
            </a:extLst>
          </p:cNvPr>
          <p:cNvSpPr txBox="1"/>
          <p:nvPr/>
        </p:nvSpPr>
        <p:spPr>
          <a:xfrm rot="20949457">
            <a:off x="6854895" y="2675639"/>
            <a:ext cx="6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B86260"/>
                </a:solidFill>
                <a:latin typeface="Caveat" panose="00000500000000000000" pitchFamily="2" charset="0"/>
              </a:rPr>
              <a:t>NG</a:t>
            </a:r>
            <a:endParaRPr lang="zh-TW" altLang="en-US" dirty="0">
              <a:solidFill>
                <a:srgbClr val="B86260"/>
              </a:solidFill>
              <a:latin typeface="Cave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-0.22096 0.00139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0" grpId="1" animBg="1"/>
      <p:bldP spid="3" grpId="0"/>
      <p:bldP spid="3" grpId="1"/>
      <p:bldP spid="94" grpId="0"/>
      <p:bldP spid="94" grpId="1"/>
      <p:bldP spid="93" grpId="0"/>
      <p:bldP spid="93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D6845E-1261-4599-87DC-CBFDBB2D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0" y="0"/>
            <a:ext cx="12192000" cy="6860544"/>
          </a:xfrm>
          <a:prstGeom prst="rect">
            <a:avLst/>
          </a:prstGeom>
        </p:spPr>
      </p:pic>
      <p:sp>
        <p:nvSpPr>
          <p:cNvPr id="42" name="圓角矩形 7">
            <a:extLst>
              <a:ext uri="{FF2B5EF4-FFF2-40B4-BE49-F238E27FC236}">
                <a16:creationId xmlns:a16="http://schemas.microsoft.com/office/drawing/2014/main" id="{207341D2-7FFB-4FAA-9A64-1A68AA534F74}"/>
              </a:ext>
            </a:extLst>
          </p:cNvPr>
          <p:cNvSpPr/>
          <p:nvPr/>
        </p:nvSpPr>
        <p:spPr bwMode="auto">
          <a:xfrm>
            <a:off x="2275076" y="2632922"/>
            <a:ext cx="7641849" cy="1592157"/>
          </a:xfrm>
          <a:prstGeom prst="roundRect">
            <a:avLst/>
          </a:prstGeom>
          <a:solidFill>
            <a:srgbClr val="00206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聽不懂、無趣、時間又很長 </a:t>
            </a:r>
            <a:r>
              <a:rPr lang="en-US" altLang="zh-TW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spc="3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Picture 6" descr="https://pi.tedcdn.com/r/pf.tedcdn.com/images/playlists/hated_math_1200x627.jpg?c=1050%2C550&amp;w=1050">
            <a:extLst>
              <a:ext uri="{FF2B5EF4-FFF2-40B4-BE49-F238E27FC236}">
                <a16:creationId xmlns:a16="http://schemas.microsoft.com/office/drawing/2014/main" id="{72B75237-C091-4126-93B7-9409D346B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0876"/>
          <a:stretch/>
        </p:blipFill>
        <p:spPr bwMode="auto">
          <a:xfrm>
            <a:off x="8940316" y="3753036"/>
            <a:ext cx="2996427" cy="29259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1133567-CA23-4448-8B5D-2776A5670EAD}"/>
              </a:ext>
            </a:extLst>
          </p:cNvPr>
          <p:cNvSpPr txBox="1"/>
          <p:nvPr/>
        </p:nvSpPr>
        <p:spPr>
          <a:xfrm rot="1258486">
            <a:off x="10435423" y="4086271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6600"/>
                </a:solidFill>
                <a:latin typeface="Californian FB" panose="0207040306080B030204" pitchFamily="18" charset="0"/>
              </a:rPr>
              <a:t>???</a:t>
            </a:r>
            <a:endParaRPr lang="zh-TW" altLang="en-US" sz="3600" dirty="0">
              <a:solidFill>
                <a:srgbClr val="0066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CBFC2664-DDC0-4DC6-AB4B-8F4F3794B93B}"/>
              </a:ext>
            </a:extLst>
          </p:cNvPr>
          <p:cNvSpPr/>
          <p:nvPr/>
        </p:nvSpPr>
        <p:spPr bwMode="auto">
          <a:xfrm>
            <a:off x="6672064" y="1774370"/>
            <a:ext cx="5092652" cy="3831439"/>
          </a:xfrm>
          <a:prstGeom prst="roundRect">
            <a:avLst>
              <a:gd name="adj" fmla="val 4321"/>
            </a:avLst>
          </a:prstGeom>
          <a:solidFill>
            <a:schemeClr val="accent5">
              <a:lumMod val="40000"/>
              <a:lumOff val="6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Aug. 2014 MIT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report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Lengthy online videos had low engagement rates,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while short videos kept students’ attention.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Students typically stopped watching the online lecture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six minutes.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http://www.ecampusnews.com/top-news/mooc-learning-767/</a:t>
            </a:r>
            <a:endParaRPr lang="en-US" altLang="zh-TW" sz="14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學習特性分析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B8E9C16-D2C8-4934-950E-D82697B69148}"/>
              </a:ext>
            </a:extLst>
          </p:cNvPr>
          <p:cNvSpPr/>
          <p:nvPr/>
        </p:nvSpPr>
        <p:spPr bwMode="auto">
          <a:xfrm>
            <a:off x="4407250" y="5894793"/>
            <a:ext cx="3334565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想辦法「增加互動」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09FC882-5CC9-420A-B538-D1332730E5AD}"/>
              </a:ext>
            </a:extLst>
          </p:cNvPr>
          <p:cNvGrpSpPr/>
          <p:nvPr/>
        </p:nvGrpSpPr>
        <p:grpSpPr>
          <a:xfrm>
            <a:off x="3899756" y="1628800"/>
            <a:ext cx="5220580" cy="3980353"/>
            <a:chOff x="659396" y="1628800"/>
            <a:chExt cx="5220580" cy="3980353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D42DC5B9-F45A-4693-B46A-07B57ABE9199}"/>
                </a:ext>
              </a:extLst>
            </p:cNvPr>
            <p:cNvSpPr/>
            <p:nvPr/>
          </p:nvSpPr>
          <p:spPr bwMode="auto">
            <a:xfrm>
              <a:off x="659396" y="1632143"/>
              <a:ext cx="4364130" cy="3977010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6DD5FF"/>
                </a:gs>
                <a:gs pos="99000">
                  <a:srgbClr val="0996FF"/>
                </a:gs>
              </a:gsLst>
              <a:lin ang="5400000" scaled="1"/>
              <a:tileRect/>
            </a:gradFill>
            <a:ln w="2222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9D60EFB-7256-4648-9A19-333028B39040}"/>
                </a:ext>
              </a:extLst>
            </p:cNvPr>
            <p:cNvSpPr txBox="1"/>
            <p:nvPr/>
          </p:nvSpPr>
          <p:spPr>
            <a:xfrm>
              <a:off x="2151204" y="4062083"/>
              <a:ext cx="13805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Discussion Group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141F654-B8C9-4DFE-B7AC-17997062B873}"/>
                </a:ext>
              </a:extLst>
            </p:cNvPr>
            <p:cNvSpPr txBox="1"/>
            <p:nvPr/>
          </p:nvSpPr>
          <p:spPr>
            <a:xfrm>
              <a:off x="2248434" y="3535423"/>
              <a:ext cx="12170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Demonstration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4F0DF7D-2A4D-4708-B532-430D5FB691AE}"/>
                </a:ext>
              </a:extLst>
            </p:cNvPr>
            <p:cNvSpPr txBox="1"/>
            <p:nvPr/>
          </p:nvSpPr>
          <p:spPr>
            <a:xfrm>
              <a:off x="2289312" y="3003520"/>
              <a:ext cx="113524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視聽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Audio - Visual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02D3FF7-5CD2-4F15-89FC-88D08CF0CADC}"/>
                </a:ext>
              </a:extLst>
            </p:cNvPr>
            <p:cNvSpPr txBox="1"/>
            <p:nvPr/>
          </p:nvSpPr>
          <p:spPr>
            <a:xfrm>
              <a:off x="2483276" y="2464540"/>
              <a:ext cx="7473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Reading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A1B0FCEE-8D0C-409B-B284-49648DFF63DF}"/>
                </a:ext>
              </a:extLst>
            </p:cNvPr>
            <p:cNvCxnSpPr/>
            <p:nvPr/>
          </p:nvCxnSpPr>
          <p:spPr bwMode="auto">
            <a:xfrm>
              <a:off x="1521948" y="4033571"/>
              <a:ext cx="263494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7E7511C-3DBD-43FD-B808-B255D77E1BA4}"/>
                </a:ext>
              </a:extLst>
            </p:cNvPr>
            <p:cNvCxnSpPr/>
            <p:nvPr/>
          </p:nvCxnSpPr>
          <p:spPr bwMode="auto">
            <a:xfrm>
              <a:off x="1798207" y="3521476"/>
              <a:ext cx="208196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BF41D1A-305C-4789-9F1B-8BBCBCD766CD}"/>
                </a:ext>
              </a:extLst>
            </p:cNvPr>
            <p:cNvCxnSpPr/>
            <p:nvPr/>
          </p:nvCxnSpPr>
          <p:spPr bwMode="auto">
            <a:xfrm>
              <a:off x="2101823" y="2976205"/>
              <a:ext cx="14817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4255021-6D47-43FE-8ED9-E34B9E44F514}"/>
                </a:ext>
              </a:extLst>
            </p:cNvPr>
            <p:cNvCxnSpPr/>
            <p:nvPr/>
          </p:nvCxnSpPr>
          <p:spPr bwMode="auto">
            <a:xfrm>
              <a:off x="3290254" y="2206805"/>
              <a:ext cx="20118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36CFD5A1-60AE-46B8-8618-82AE926EAA73}"/>
                </a:ext>
              </a:extLst>
            </p:cNvPr>
            <p:cNvCxnSpPr/>
            <p:nvPr/>
          </p:nvCxnSpPr>
          <p:spPr bwMode="auto">
            <a:xfrm>
              <a:off x="5023526" y="5377247"/>
              <a:ext cx="27856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D436468-0E15-4122-98FD-08031284835C}"/>
                </a:ext>
              </a:extLst>
            </p:cNvPr>
            <p:cNvCxnSpPr/>
            <p:nvPr/>
          </p:nvCxnSpPr>
          <p:spPr bwMode="auto">
            <a:xfrm>
              <a:off x="3595874" y="2756902"/>
              <a:ext cx="17062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1583C5B8-A97F-45E4-BB7A-F95EC5D2F122}"/>
                </a:ext>
              </a:extLst>
            </p:cNvPr>
            <p:cNvCxnSpPr/>
            <p:nvPr/>
          </p:nvCxnSpPr>
          <p:spPr bwMode="auto">
            <a:xfrm>
              <a:off x="3847377" y="3241609"/>
              <a:ext cx="14547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40743632-BA6F-4C46-A92C-92F2F1BB7818}"/>
                </a:ext>
              </a:extLst>
            </p:cNvPr>
            <p:cNvCxnSpPr/>
            <p:nvPr/>
          </p:nvCxnSpPr>
          <p:spPr bwMode="auto">
            <a:xfrm>
              <a:off x="4156890" y="3767781"/>
              <a:ext cx="114519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672AA7C-487E-4B87-A48B-B5F59B6E0C65}"/>
                </a:ext>
              </a:extLst>
            </p:cNvPr>
            <p:cNvCxnSpPr/>
            <p:nvPr/>
          </p:nvCxnSpPr>
          <p:spPr bwMode="auto">
            <a:xfrm>
              <a:off x="4466403" y="4324904"/>
              <a:ext cx="83568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E0E6BF81-8CDA-4C95-89E6-141622C7A9AD}"/>
                </a:ext>
              </a:extLst>
            </p:cNvPr>
            <p:cNvCxnSpPr/>
            <p:nvPr/>
          </p:nvCxnSpPr>
          <p:spPr bwMode="auto">
            <a:xfrm>
              <a:off x="4769939" y="4867111"/>
              <a:ext cx="5321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310BF16-BB6E-48A6-9B0F-6DD64E8489AE}"/>
                </a:ext>
              </a:extLst>
            </p:cNvPr>
            <p:cNvSpPr txBox="1"/>
            <p:nvPr/>
          </p:nvSpPr>
          <p:spPr>
            <a:xfrm>
              <a:off x="5302086" y="2015681"/>
              <a:ext cx="445383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59AC196-83BC-4CF2-959D-242EC4473909}"/>
                </a:ext>
              </a:extLst>
            </p:cNvPr>
            <p:cNvSpPr txBox="1"/>
            <p:nvPr/>
          </p:nvSpPr>
          <p:spPr>
            <a:xfrm>
              <a:off x="5302086" y="2598151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672E872-8EA3-46E4-B724-9A9A4914C50B}"/>
                </a:ext>
              </a:extLst>
            </p:cNvPr>
            <p:cNvSpPr txBox="1"/>
            <p:nvPr/>
          </p:nvSpPr>
          <p:spPr>
            <a:xfrm>
              <a:off x="5317460" y="520732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DB9AA7A-855D-4E9E-BB1A-CB64648304A3}"/>
                </a:ext>
              </a:extLst>
            </p:cNvPr>
            <p:cNvSpPr txBox="1"/>
            <p:nvPr/>
          </p:nvSpPr>
          <p:spPr>
            <a:xfrm>
              <a:off x="5302084" y="469432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3DA95442-8BA8-46E6-8591-A3F24193C7F3}"/>
                </a:ext>
              </a:extLst>
            </p:cNvPr>
            <p:cNvSpPr txBox="1"/>
            <p:nvPr/>
          </p:nvSpPr>
          <p:spPr>
            <a:xfrm>
              <a:off x="5302084" y="416277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F8849A8-56D6-4FC3-ABB0-8C25E2E617CF}"/>
                </a:ext>
              </a:extLst>
            </p:cNvPr>
            <p:cNvSpPr txBox="1"/>
            <p:nvPr/>
          </p:nvSpPr>
          <p:spPr>
            <a:xfrm>
              <a:off x="5302083" y="3589736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9707B27C-6EE9-4A7F-8EF5-306660667217}"/>
                </a:ext>
              </a:extLst>
            </p:cNvPr>
            <p:cNvSpPr txBox="1"/>
            <p:nvPr/>
          </p:nvSpPr>
          <p:spPr>
            <a:xfrm>
              <a:off x="5302082" y="307440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22E10FED-831C-40A8-9FEB-1033C836A4F4}"/>
                </a:ext>
              </a:extLst>
            </p:cNvPr>
            <p:cNvCxnSpPr/>
            <p:nvPr/>
          </p:nvCxnSpPr>
          <p:spPr bwMode="auto">
            <a:xfrm>
              <a:off x="2402189" y="2425564"/>
              <a:ext cx="88806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DAF1BF47-819C-4138-8B48-8A8F5A7384DC}"/>
                </a:ext>
              </a:extLst>
            </p:cNvPr>
            <p:cNvSpPr/>
            <p:nvPr/>
          </p:nvSpPr>
          <p:spPr bwMode="auto">
            <a:xfrm>
              <a:off x="659396" y="1628800"/>
              <a:ext cx="4364130" cy="3977010"/>
            </a:xfrm>
            <a:prstGeom prst="triangle">
              <a:avLst/>
            </a:prstGeom>
            <a:noFill/>
            <a:ln w="22225" cap="flat" cmpd="sng" algn="ctr">
              <a:solidFill>
                <a:srgbClr val="1E5E9E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30D6C41B-3D48-443A-8DBA-F4F47F0B365F}"/>
                </a:ext>
              </a:extLst>
            </p:cNvPr>
            <p:cNvCxnSpPr/>
            <p:nvPr/>
          </p:nvCxnSpPr>
          <p:spPr bwMode="auto">
            <a:xfrm>
              <a:off x="946146" y="5067734"/>
              <a:ext cx="377605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741ACCD3-EF99-4967-9365-21D219905244}"/>
                </a:ext>
              </a:extLst>
            </p:cNvPr>
            <p:cNvSpPr txBox="1"/>
            <p:nvPr/>
          </p:nvSpPr>
          <p:spPr>
            <a:xfrm>
              <a:off x="1316041" y="5091198"/>
              <a:ext cx="305083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教別人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立即應用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Teach Others / Immediate Use of Learning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1AC072A-3A95-44BC-B5FE-DBF796667B22}"/>
                </a:ext>
              </a:extLst>
            </p:cNvPr>
            <p:cNvSpPr txBox="1"/>
            <p:nvPr/>
          </p:nvSpPr>
          <p:spPr>
            <a:xfrm>
              <a:off x="2150402" y="4576315"/>
              <a:ext cx="138211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演練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Practice by Doing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A16E74E-20F1-44E4-8916-8806B96A7E0E}"/>
                </a:ext>
              </a:extLst>
            </p:cNvPr>
            <p:cNvCxnSpPr/>
            <p:nvPr/>
          </p:nvCxnSpPr>
          <p:spPr bwMode="auto">
            <a:xfrm>
              <a:off x="1227170" y="4560231"/>
              <a:ext cx="32218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E6E6A3C-82F3-4478-A4AA-38E6B8750D87}"/>
                </a:ext>
              </a:extLst>
            </p:cNvPr>
            <p:cNvSpPr txBox="1"/>
            <p:nvPr/>
          </p:nvSpPr>
          <p:spPr>
            <a:xfrm>
              <a:off x="2506352" y="1960625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B5DBCB1-129F-40A7-B877-39BB587A2848}"/>
              </a:ext>
            </a:extLst>
          </p:cNvPr>
          <p:cNvGrpSpPr/>
          <p:nvPr/>
        </p:nvGrpSpPr>
        <p:grpSpPr>
          <a:xfrm>
            <a:off x="5662792" y="1656000"/>
            <a:ext cx="3412962" cy="800892"/>
            <a:chOff x="2416780" y="1661215"/>
            <a:chExt cx="3412962" cy="800892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9B67DC4E-DC53-4C58-B93B-B1352D28BD24}"/>
                </a:ext>
              </a:extLst>
            </p:cNvPr>
            <p:cNvSpPr/>
            <p:nvPr/>
          </p:nvSpPr>
          <p:spPr>
            <a:xfrm>
              <a:off x="2416780" y="1661215"/>
              <a:ext cx="834565" cy="764889"/>
            </a:xfrm>
            <a:prstGeom prst="triangle">
              <a:avLst/>
            </a:pr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4FE04B0C-3839-427B-8D0A-5133E9DB3463}"/>
                </a:ext>
              </a:extLst>
            </p:cNvPr>
            <p:cNvSpPr/>
            <p:nvPr/>
          </p:nvSpPr>
          <p:spPr>
            <a:xfrm>
              <a:off x="5267226" y="1891127"/>
              <a:ext cx="562516" cy="562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9D6AFBE7-E0DB-46DC-BA57-2467CE852C71}"/>
                </a:ext>
              </a:extLst>
            </p:cNvPr>
            <p:cNvSpPr txBox="1"/>
            <p:nvPr/>
          </p:nvSpPr>
          <p:spPr>
            <a:xfrm>
              <a:off x="2489948" y="1954276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66B348B-027F-43EF-8D86-699CFDAAC0DD}"/>
              </a:ext>
            </a:extLst>
          </p:cNvPr>
          <p:cNvSpPr/>
          <p:nvPr/>
        </p:nvSpPr>
        <p:spPr bwMode="auto">
          <a:xfrm>
            <a:off x="7418941" y="5893620"/>
            <a:ext cx="3598897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教材「短」，很重要！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A8DB26D-A681-44E3-AD65-308FCABA47AA}"/>
              </a:ext>
            </a:extLst>
          </p:cNvPr>
          <p:cNvCxnSpPr/>
          <p:nvPr/>
        </p:nvCxnSpPr>
        <p:spPr bwMode="auto">
          <a:xfrm>
            <a:off x="8236324" y="4797152"/>
            <a:ext cx="194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36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6432 3.703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26693 -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642 1.4814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3" grpId="1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 ~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分主題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0EE9D0B5-C4CC-4313-908C-ADECD101A4EA}"/>
              </a:ext>
            </a:extLst>
          </p:cNvPr>
          <p:cNvSpPr/>
          <p:nvPr/>
        </p:nvSpPr>
        <p:spPr>
          <a:xfrm rot="3277143">
            <a:off x="6711458" y="3260321"/>
            <a:ext cx="621916" cy="676678"/>
          </a:xfrm>
          <a:custGeom>
            <a:avLst/>
            <a:gdLst>
              <a:gd name="connsiteX0" fmla="*/ 0 w 621916"/>
              <a:gd name="connsiteY0" fmla="*/ 135336 h 676678"/>
              <a:gd name="connsiteX1" fmla="*/ 310958 w 621916"/>
              <a:gd name="connsiteY1" fmla="*/ 135336 h 676678"/>
              <a:gd name="connsiteX2" fmla="*/ 310958 w 621916"/>
              <a:gd name="connsiteY2" fmla="*/ 0 h 676678"/>
              <a:gd name="connsiteX3" fmla="*/ 621916 w 621916"/>
              <a:gd name="connsiteY3" fmla="*/ 338339 h 676678"/>
              <a:gd name="connsiteX4" fmla="*/ 310958 w 621916"/>
              <a:gd name="connsiteY4" fmla="*/ 676678 h 676678"/>
              <a:gd name="connsiteX5" fmla="*/ 310958 w 621916"/>
              <a:gd name="connsiteY5" fmla="*/ 541342 h 676678"/>
              <a:gd name="connsiteX6" fmla="*/ 0 w 621916"/>
              <a:gd name="connsiteY6" fmla="*/ 541342 h 676678"/>
              <a:gd name="connsiteX7" fmla="*/ 0 w 6219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916" h="676678">
                <a:moveTo>
                  <a:pt x="0" y="135336"/>
                </a:moveTo>
                <a:lnTo>
                  <a:pt x="310958" y="135336"/>
                </a:lnTo>
                <a:lnTo>
                  <a:pt x="310958" y="0"/>
                </a:lnTo>
                <a:lnTo>
                  <a:pt x="621916" y="338339"/>
                </a:lnTo>
                <a:lnTo>
                  <a:pt x="310958" y="676678"/>
                </a:lnTo>
                <a:lnTo>
                  <a:pt x="310958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5336" rIns="186574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: 圖案 135">
            <a:extLst>
              <a:ext uri="{FF2B5EF4-FFF2-40B4-BE49-F238E27FC236}">
                <a16:creationId xmlns:a16="http://schemas.microsoft.com/office/drawing/2014/main" id="{59875628-2FEA-4A6B-B502-9B9715924FAE}"/>
              </a:ext>
            </a:extLst>
          </p:cNvPr>
          <p:cNvSpPr/>
          <p:nvPr/>
        </p:nvSpPr>
        <p:spPr>
          <a:xfrm rot="2834">
            <a:off x="5601370" y="4568851"/>
            <a:ext cx="688517" cy="676679"/>
          </a:xfrm>
          <a:custGeom>
            <a:avLst/>
            <a:gdLst>
              <a:gd name="connsiteX0" fmla="*/ 0 w 688516"/>
              <a:gd name="connsiteY0" fmla="*/ 135336 h 676678"/>
              <a:gd name="connsiteX1" fmla="*/ 350177 w 688516"/>
              <a:gd name="connsiteY1" fmla="*/ 135336 h 676678"/>
              <a:gd name="connsiteX2" fmla="*/ 350177 w 688516"/>
              <a:gd name="connsiteY2" fmla="*/ 0 h 676678"/>
              <a:gd name="connsiteX3" fmla="*/ 688516 w 688516"/>
              <a:gd name="connsiteY3" fmla="*/ 338339 h 676678"/>
              <a:gd name="connsiteX4" fmla="*/ 350177 w 688516"/>
              <a:gd name="connsiteY4" fmla="*/ 676678 h 676678"/>
              <a:gd name="connsiteX5" fmla="*/ 350177 w 688516"/>
              <a:gd name="connsiteY5" fmla="*/ 541342 h 676678"/>
              <a:gd name="connsiteX6" fmla="*/ 0 w 688516"/>
              <a:gd name="connsiteY6" fmla="*/ 541342 h 676678"/>
              <a:gd name="connsiteX7" fmla="*/ 0 w 6885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6" h="676678">
                <a:moveTo>
                  <a:pt x="688516" y="541342"/>
                </a:moveTo>
                <a:lnTo>
                  <a:pt x="338339" y="541342"/>
                </a:lnTo>
                <a:lnTo>
                  <a:pt x="338339" y="676678"/>
                </a:lnTo>
                <a:lnTo>
                  <a:pt x="0" y="338339"/>
                </a:lnTo>
                <a:lnTo>
                  <a:pt x="338339" y="0"/>
                </a:lnTo>
                <a:lnTo>
                  <a:pt x="338339" y="135336"/>
                </a:lnTo>
                <a:lnTo>
                  <a:pt x="688516" y="135336"/>
                </a:lnTo>
                <a:lnTo>
                  <a:pt x="688516" y="5413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003" tIns="135337" rIns="0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手繪多邊形: 圖案 137">
            <a:extLst>
              <a:ext uri="{FF2B5EF4-FFF2-40B4-BE49-F238E27FC236}">
                <a16:creationId xmlns:a16="http://schemas.microsoft.com/office/drawing/2014/main" id="{6517C67A-4F54-48F3-AA9A-9DDD604C0B49}"/>
              </a:ext>
            </a:extLst>
          </p:cNvPr>
          <p:cNvSpPr/>
          <p:nvPr/>
        </p:nvSpPr>
        <p:spPr>
          <a:xfrm rot="18385829">
            <a:off x="4611648" y="3210974"/>
            <a:ext cx="642371" cy="676678"/>
          </a:xfrm>
          <a:custGeom>
            <a:avLst/>
            <a:gdLst>
              <a:gd name="connsiteX0" fmla="*/ 0 w 642371"/>
              <a:gd name="connsiteY0" fmla="*/ 135336 h 676678"/>
              <a:gd name="connsiteX1" fmla="*/ 321186 w 642371"/>
              <a:gd name="connsiteY1" fmla="*/ 135336 h 676678"/>
              <a:gd name="connsiteX2" fmla="*/ 321186 w 642371"/>
              <a:gd name="connsiteY2" fmla="*/ 0 h 676678"/>
              <a:gd name="connsiteX3" fmla="*/ 642371 w 642371"/>
              <a:gd name="connsiteY3" fmla="*/ 338339 h 676678"/>
              <a:gd name="connsiteX4" fmla="*/ 321186 w 642371"/>
              <a:gd name="connsiteY4" fmla="*/ 676678 h 676678"/>
              <a:gd name="connsiteX5" fmla="*/ 321186 w 642371"/>
              <a:gd name="connsiteY5" fmla="*/ 541342 h 676678"/>
              <a:gd name="connsiteX6" fmla="*/ 0 w 642371"/>
              <a:gd name="connsiteY6" fmla="*/ 541342 h 676678"/>
              <a:gd name="connsiteX7" fmla="*/ 0 w 642371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371" h="676678">
                <a:moveTo>
                  <a:pt x="0" y="135336"/>
                </a:moveTo>
                <a:lnTo>
                  <a:pt x="321186" y="135336"/>
                </a:lnTo>
                <a:lnTo>
                  <a:pt x="321186" y="0"/>
                </a:lnTo>
                <a:lnTo>
                  <a:pt x="642371" y="338339"/>
                </a:lnTo>
                <a:lnTo>
                  <a:pt x="321186" y="676678"/>
                </a:lnTo>
                <a:lnTo>
                  <a:pt x="321186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5336" rIns="192711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圓角矩形 13">
            <a:extLst>
              <a:ext uri="{FF2B5EF4-FFF2-40B4-BE49-F238E27FC236}">
                <a16:creationId xmlns:a16="http://schemas.microsoft.com/office/drawing/2014/main" id="{75F4DBF8-34F9-4207-ABC1-94A7638723ED}"/>
              </a:ext>
            </a:extLst>
          </p:cNvPr>
          <p:cNvSpPr/>
          <p:nvPr/>
        </p:nvSpPr>
        <p:spPr bwMode="auto">
          <a:xfrm>
            <a:off x="5056871" y="3882619"/>
            <a:ext cx="1774471" cy="501464"/>
          </a:xfrm>
          <a:prstGeom prst="roundRect">
            <a:avLst/>
          </a:prstGeom>
          <a:solidFill>
            <a:srgbClr val="FF6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</a:t>
            </a:r>
            <a:endParaRPr lang="en-US" altLang="zh-TW" sz="2000" b="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E33CDC-1BFF-4987-A90E-3EB18086D0DD}"/>
              </a:ext>
            </a:extLst>
          </p:cNvPr>
          <p:cNvSpPr txBox="1"/>
          <p:nvPr/>
        </p:nvSpPr>
        <p:spPr>
          <a:xfrm>
            <a:off x="7065431" y="1753080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短教材</a:t>
            </a:r>
          </a:p>
        </p:txBody>
      </p: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89675D37-785E-49CE-894A-C562D2C2372D}"/>
              </a:ext>
            </a:extLst>
          </p:cNvPr>
          <p:cNvSpPr txBox="1"/>
          <p:nvPr/>
        </p:nvSpPr>
        <p:spPr>
          <a:xfrm>
            <a:off x="8283872" y="5416527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再次改善教材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互動</a:t>
            </a:r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372EA56B-2F7A-42A1-AD1C-C165C2725528}"/>
              </a:ext>
            </a:extLst>
          </p:cNvPr>
          <p:cNvSpPr txBox="1"/>
          <p:nvPr/>
        </p:nvSpPr>
        <p:spPr>
          <a:xfrm>
            <a:off x="468536" y="3066032"/>
            <a:ext cx="2749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補充強化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改善困難、聽不懂</a:t>
            </a: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5E14CB8D-B85E-4D49-8326-D0318B622B47}"/>
              </a:ext>
            </a:extLst>
          </p:cNvPr>
          <p:cNvSpPr/>
          <p:nvPr/>
        </p:nvSpPr>
        <p:spPr bwMode="auto">
          <a:xfrm>
            <a:off x="731404" y="1368036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5C084521-9B31-49F6-A66D-383FDE2B966F}"/>
              </a:ext>
            </a:extLst>
          </p:cNvPr>
          <p:cNvSpPr/>
          <p:nvPr/>
        </p:nvSpPr>
        <p:spPr bwMode="auto">
          <a:xfrm>
            <a:off x="731404" y="1988033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732561E-A199-4911-8B72-DB0D9F61FB11}"/>
              </a:ext>
            </a:extLst>
          </p:cNvPr>
          <p:cNvSpPr/>
          <p:nvPr/>
        </p:nvSpPr>
        <p:spPr bwMode="auto">
          <a:xfrm>
            <a:off x="6766141" y="390313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C85471FB-104F-44FE-B109-4C8A97CFEA12}"/>
              </a:ext>
            </a:extLst>
          </p:cNvPr>
          <p:cNvSpPr/>
          <p:nvPr/>
        </p:nvSpPr>
        <p:spPr bwMode="auto">
          <a:xfrm>
            <a:off x="4934110" y="128315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9460C4F-579D-43F2-91A3-976F1E641776}"/>
              </a:ext>
            </a:extLst>
          </p:cNvPr>
          <p:cNvSpPr/>
          <p:nvPr/>
        </p:nvSpPr>
        <p:spPr bwMode="auto">
          <a:xfrm>
            <a:off x="2999654" y="389359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F74DE6BF-0952-4982-AE46-4C3D9C9F03D4}"/>
              </a:ext>
            </a:extLst>
          </p:cNvPr>
          <p:cNvSpPr/>
          <p:nvPr/>
        </p:nvSpPr>
        <p:spPr>
          <a:xfrm>
            <a:off x="4959310" y="130835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講課</a:t>
            </a:r>
            <a:endParaRPr lang="en-US" altLang="zh-TW" sz="3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(5-10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9BDEF530-68D7-427E-927D-1CB06A49A5C6}"/>
              </a:ext>
            </a:extLst>
          </p:cNvPr>
          <p:cNvSpPr/>
          <p:nvPr/>
        </p:nvSpPr>
        <p:spPr>
          <a:xfrm>
            <a:off x="6791341" y="392833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  <a:endPara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手繪多邊形: 圖案 136">
            <a:extLst>
              <a:ext uri="{FF2B5EF4-FFF2-40B4-BE49-F238E27FC236}">
                <a16:creationId xmlns:a16="http://schemas.microsoft.com/office/drawing/2014/main" id="{5345321D-AB74-4F2B-A317-D7A4F3C749D6}"/>
              </a:ext>
            </a:extLst>
          </p:cNvPr>
          <p:cNvSpPr/>
          <p:nvPr/>
        </p:nvSpPr>
        <p:spPr>
          <a:xfrm>
            <a:off x="3024854" y="391879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46C2C10-58F1-4155-9606-287BEF605704}"/>
              </a:ext>
            </a:extLst>
          </p:cNvPr>
          <p:cNvSpPr txBox="1"/>
          <p:nvPr/>
        </p:nvSpPr>
        <p:spPr>
          <a:xfrm>
            <a:off x="7918227" y="1736812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分主題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288D0E3-08BB-4B50-B32B-5FD6D122A260}"/>
              </a:ext>
            </a:extLst>
          </p:cNvPr>
          <p:cNvSpPr txBox="1"/>
          <p:nvPr/>
        </p:nvSpPr>
        <p:spPr>
          <a:xfrm>
            <a:off x="9136669" y="5416527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設計題目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043F78-C5C9-46EB-854D-DA1AB9A5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684" y="5733098"/>
            <a:ext cx="1619250" cy="77216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032405D-A573-4451-838D-390708AC09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8358684" y="2024256"/>
            <a:ext cx="190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6" dur="750" fill="hold"/>
                                        <p:tgtEl>
                                          <p:spTgt spid="13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6" grpId="0" animBg="1"/>
      <p:bldP spid="138" grpId="0" animBg="1"/>
      <p:bldP spid="45" grpId="0" animBg="1"/>
      <p:bldP spid="3" grpId="0"/>
      <p:bldP spid="134" grpId="0"/>
      <p:bldP spid="135" grpId="0"/>
      <p:bldP spid="139" grpId="0" animBg="1"/>
      <p:bldP spid="140" grpId="0" animBg="1"/>
      <p:bldP spid="4" grpId="0" animBg="1"/>
      <p:bldP spid="4" grpId="1" animBg="1"/>
      <p:bldP spid="4" grpId="2" animBg="1"/>
      <p:bldP spid="4" grpId="3" animBg="1"/>
      <p:bldP spid="4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5" grpId="0" animBg="1"/>
      <p:bldP spid="5" grpId="1" animBg="1"/>
      <p:bldP spid="34" grpId="0" animBg="1"/>
      <p:bldP spid="34" grpId="1" animBg="1"/>
      <p:bldP spid="137" grpId="0" animBg="1"/>
      <p:bldP spid="137" grpId="1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錄好的教材，可以用在那裡？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EF56030-F3E2-41C6-B24F-FF841AFCF2C9}"/>
              </a:ext>
            </a:extLst>
          </p:cNvPr>
          <p:cNvSpPr/>
          <p:nvPr/>
        </p:nvSpPr>
        <p:spPr bwMode="auto">
          <a:xfrm>
            <a:off x="839416" y="3897572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課前預習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05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小時很難，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分鐘就很容易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先備知識</a:t>
            </a: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EB3AFF5-FE0C-44D2-88BF-9394D8DA8B74}"/>
              </a:ext>
            </a:extLst>
          </p:cNvPr>
          <p:cNvGrpSpPr/>
          <p:nvPr/>
        </p:nvGrpSpPr>
        <p:grpSpPr>
          <a:xfrm>
            <a:off x="5954825" y="1192008"/>
            <a:ext cx="5688641" cy="5153316"/>
            <a:chOff x="5954825" y="1119480"/>
            <a:chExt cx="5688641" cy="515331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7567DE6C-BCE7-4322-9B25-CE6DAB66DAE1}"/>
                </a:ext>
              </a:extLst>
            </p:cNvPr>
            <p:cNvSpPr/>
            <p:nvPr/>
          </p:nvSpPr>
          <p:spPr bwMode="auto">
            <a:xfrm>
              <a:off x="5954825" y="1119480"/>
              <a:ext cx="5413423" cy="5153316"/>
            </a:xfrm>
            <a:prstGeom prst="roundRect">
              <a:avLst>
                <a:gd name="adj" fmla="val 8221"/>
              </a:avLst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defRPr/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上課翻轉</a:t>
              </a:r>
              <a:endPara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DE5381F2-CEAF-42BD-B2E2-243F0C012917}"/>
                </a:ext>
              </a:extLst>
            </p:cNvPr>
            <p:cNvGrpSpPr/>
            <p:nvPr/>
          </p:nvGrpSpPr>
          <p:grpSpPr>
            <a:xfrm>
              <a:off x="5954825" y="2204344"/>
              <a:ext cx="5688641" cy="3671888"/>
              <a:chOff x="5962275" y="2201333"/>
              <a:chExt cx="5930369" cy="3974547"/>
            </a:xfrm>
          </p:grpSpPr>
          <p:graphicFrame>
            <p:nvGraphicFramePr>
              <p:cNvPr id="19" name="資料庫圖表 18">
                <a:extLst>
                  <a:ext uri="{FF2B5EF4-FFF2-40B4-BE49-F238E27FC236}">
                    <a16:creationId xmlns:a16="http://schemas.microsoft.com/office/drawing/2014/main" id="{752C2762-AC72-4565-BCBE-D1A4125AFB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34461126"/>
                  </p:ext>
                </p:extLst>
              </p:nvPr>
            </p:nvGraphicFramePr>
            <p:xfrm>
              <a:off x="5962275" y="2201333"/>
              <a:ext cx="5930369" cy="39745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圓角矩形 13">
                <a:extLst>
                  <a:ext uri="{FF2B5EF4-FFF2-40B4-BE49-F238E27FC236}">
                    <a16:creationId xmlns:a16="http://schemas.microsoft.com/office/drawing/2014/main" id="{01DCCE25-8EED-4820-9721-2132A59D4A2A}"/>
                  </a:ext>
                </a:extLst>
              </p:cNvPr>
              <p:cNvSpPr/>
              <p:nvPr/>
            </p:nvSpPr>
            <p:spPr bwMode="auto">
              <a:xfrm>
                <a:off x="8076220" y="4523227"/>
                <a:ext cx="1476164" cy="432048"/>
              </a:xfrm>
              <a:prstGeom prst="roundRect">
                <a:avLst/>
              </a:prstGeom>
              <a:solidFill>
                <a:srgbClr val="FF600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zh-TW" altLang="en-US" sz="2000" b="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主題循環</a:t>
                </a:r>
                <a:endParaRPr lang="en-US" altLang="zh-TW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0F6CF2B-3DF4-4376-9F7B-59AB6A105C53}"/>
              </a:ext>
            </a:extLst>
          </p:cNvPr>
          <p:cNvSpPr/>
          <p:nvPr/>
        </p:nvSpPr>
        <p:spPr bwMode="auto">
          <a:xfrm>
            <a:off x="839416" y="1192008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課後複習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endParaRPr lang="en-US" altLang="zh-TW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跳段、暫停、做筆記、重聽 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複習，更有效率</a:t>
            </a: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8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設計小技巧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9ADC93-92CD-45CE-BAEC-6D198F31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63" y="1412776"/>
            <a:ext cx="8308073" cy="45586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A083E1A2-F519-4F1A-A66C-AD1AE01381EE}"/>
              </a:ext>
            </a:extLst>
          </p:cNvPr>
          <p:cNvGrpSpPr/>
          <p:nvPr/>
        </p:nvGrpSpPr>
        <p:grpSpPr>
          <a:xfrm>
            <a:off x="9912424" y="1844824"/>
            <a:ext cx="1976452" cy="900100"/>
            <a:chOff x="6977968" y="57947"/>
            <a:chExt cx="1976452" cy="900100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67CBE3F6-439D-4201-8071-7E5EEC6C3F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7968" y="360127"/>
              <a:ext cx="639736" cy="597920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B8ECFC5D-E525-489B-9615-29EE59CC265B}"/>
                </a:ext>
              </a:extLst>
            </p:cNvPr>
            <p:cNvSpPr/>
            <p:nvPr/>
          </p:nvSpPr>
          <p:spPr>
            <a:xfrm>
              <a:off x="7446020" y="57947"/>
              <a:ext cx="1508400" cy="5616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分主題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B491DA9-8559-4CAE-B444-F3BA34F28012}"/>
              </a:ext>
            </a:extLst>
          </p:cNvPr>
          <p:cNvGrpSpPr/>
          <p:nvPr/>
        </p:nvGrpSpPr>
        <p:grpSpPr>
          <a:xfrm>
            <a:off x="7897949" y="3165889"/>
            <a:ext cx="1810524" cy="1087822"/>
            <a:chOff x="7699797" y="777872"/>
            <a:chExt cx="1810524" cy="108782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D4A4179E-0094-4756-AF73-BAE3F4602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9797" y="777872"/>
              <a:ext cx="665257" cy="654281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F8077BC-94CE-4B7D-9AA6-6C101866A668}"/>
                </a:ext>
              </a:extLst>
            </p:cNvPr>
            <p:cNvSpPr/>
            <p:nvPr/>
          </p:nvSpPr>
          <p:spPr>
            <a:xfrm>
              <a:off x="8001921" y="1304094"/>
              <a:ext cx="1508400" cy="5616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提問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309A5DE-6FAE-429C-B6C6-D9B2A4919061}"/>
              </a:ext>
            </a:extLst>
          </p:cNvPr>
          <p:cNvGrpSpPr/>
          <p:nvPr/>
        </p:nvGrpSpPr>
        <p:grpSpPr>
          <a:xfrm>
            <a:off x="3805989" y="1882876"/>
            <a:ext cx="1707571" cy="918634"/>
            <a:chOff x="6135354" y="-70112"/>
            <a:chExt cx="1707571" cy="91863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06A9EAEB-F313-4230-BF2D-941C6A02E9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2865" y="369542"/>
              <a:ext cx="540060" cy="478980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B8662A09-DEB9-4AA8-AF5C-3CDABAE4639B}"/>
                </a:ext>
              </a:extLst>
            </p:cNvPr>
            <p:cNvSpPr/>
            <p:nvPr/>
          </p:nvSpPr>
          <p:spPr>
            <a:xfrm>
              <a:off x="6135354" y="-70112"/>
              <a:ext cx="1509970" cy="563088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重點整理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2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7825" y="3119025"/>
            <a:ext cx="8896350" cy="997768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基礎入門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4159250" y="1056861"/>
            <a:ext cx="3873500" cy="1995488"/>
            <a:chOff x="4185538" y="764704"/>
            <a:chExt cx="3872680" cy="1995841"/>
          </a:xfrm>
        </p:grpSpPr>
        <p:pic>
          <p:nvPicPr>
            <p:cNvPr id="15365" name="Picture 4" descr="http://vividmethod.com/wp-content/uploads/2012/10/3-minutes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538" y="764704"/>
              <a:ext cx="1995841" cy="199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矩形 3"/>
            <p:cNvSpPr>
              <a:spLocks noChangeArrowheads="1"/>
            </p:cNvSpPr>
            <p:nvPr/>
          </p:nvSpPr>
          <p:spPr bwMode="auto">
            <a:xfrm>
              <a:off x="5178229" y="2001796"/>
              <a:ext cx="641725" cy="347084"/>
            </a:xfrm>
            <a:prstGeom prst="rect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5298140" y="1650686"/>
              <a:ext cx="2760078" cy="64940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48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分鐘學會</a:t>
              </a:r>
              <a:endParaRPr lang="zh-TW" altLang="en-US" sz="20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矩形 2">
            <a:hlinkClick r:id="rId4"/>
            <a:extLst>
              <a:ext uri="{FF2B5EF4-FFF2-40B4-BE49-F238E27FC236}">
                <a16:creationId xmlns:a16="http://schemas.microsoft.com/office/drawing/2014/main" id="{ABEF8010-96AF-4D79-8F85-443FFDE72F6F}"/>
              </a:ext>
            </a:extLst>
          </p:cNvPr>
          <p:cNvSpPr/>
          <p:nvPr/>
        </p:nvSpPr>
        <p:spPr>
          <a:xfrm>
            <a:off x="3564851" y="5049180"/>
            <a:ext cx="506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dirty="0">
                <a:solidFill>
                  <a:srgbClr val="00B0F0"/>
                </a:solidFill>
              </a:rPr>
              <a:t>https://training.xms.tw/</a:t>
            </a:r>
            <a:endParaRPr lang="zh-TW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098">
            <a:extLst>
              <a:ext uri="{FF2B5EF4-FFF2-40B4-BE49-F238E27FC236}">
                <a16:creationId xmlns:a16="http://schemas.microsoft.com/office/drawing/2014/main" id="{496BA2E2-67B9-418D-931D-92850C49F1D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038" y="149384"/>
            <a:ext cx="7781925" cy="2114798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84CF4E7-5A7C-4A62-870F-6EAB93BBAA11}"/>
              </a:ext>
            </a:extLst>
          </p:cNvPr>
          <p:cNvGrpSpPr/>
          <p:nvPr/>
        </p:nvGrpSpPr>
        <p:grpSpPr>
          <a:xfrm>
            <a:off x="1235460" y="2492896"/>
            <a:ext cx="2858020" cy="2946836"/>
            <a:chOff x="1271464" y="2952698"/>
            <a:chExt cx="2858020" cy="294683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A181593-F0D9-44E3-B975-A7165B1B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1464" y="2952698"/>
              <a:ext cx="2858020" cy="219447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69EF4750-F7CD-4F72-B4A8-BB80C9A58967}"/>
                </a:ext>
              </a:extLst>
            </p:cNvPr>
            <p:cNvSpPr/>
            <p:nvPr/>
          </p:nvSpPr>
          <p:spPr bwMode="auto">
            <a:xfrm>
              <a:off x="1739516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增加互動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C4C167C-2546-418F-BEB8-E7562F7B49C2}"/>
              </a:ext>
            </a:extLst>
          </p:cNvPr>
          <p:cNvGrpSpPr/>
          <p:nvPr/>
        </p:nvGrpSpPr>
        <p:grpSpPr>
          <a:xfrm>
            <a:off x="4831242" y="2142732"/>
            <a:ext cx="2795622" cy="3297000"/>
            <a:chOff x="5123892" y="2602534"/>
            <a:chExt cx="2795622" cy="3297000"/>
          </a:xfrm>
        </p:grpSpPr>
        <p:pic>
          <p:nvPicPr>
            <p:cNvPr id="4098" name="Picture 2" descr="Premium Vector | Alarm clock icon. alarm clock that sounds loudly in the  morning to wake up from bed.">
              <a:extLst>
                <a:ext uri="{FF2B5EF4-FFF2-40B4-BE49-F238E27FC236}">
                  <a16:creationId xmlns:a16="http://schemas.microsoft.com/office/drawing/2014/main" id="{9703E56A-45EF-4E97-A045-E13D44542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892" y="2602534"/>
              <a:ext cx="2795622" cy="279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7E8A40B4-4756-48A2-8835-FE8B46677152}"/>
                </a:ext>
              </a:extLst>
            </p:cNvPr>
            <p:cNvSpPr/>
            <p:nvPr/>
          </p:nvSpPr>
          <p:spPr bwMode="auto">
            <a:xfrm>
              <a:off x="5765619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教材長度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DC482A7-C716-454A-BD14-47710571AEBE}"/>
              </a:ext>
            </a:extLst>
          </p:cNvPr>
          <p:cNvGrpSpPr/>
          <p:nvPr/>
        </p:nvGrpSpPr>
        <p:grpSpPr>
          <a:xfrm>
            <a:off x="8305948" y="2414092"/>
            <a:ext cx="2813884" cy="3031132"/>
            <a:chOff x="8580021" y="2852936"/>
            <a:chExt cx="2813884" cy="303113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283F724-346B-45E0-8115-6609F34E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80021" y="2852936"/>
              <a:ext cx="2813884" cy="2294818"/>
            </a:xfrm>
            <a:prstGeom prst="rect">
              <a:avLst/>
            </a:prstGeom>
          </p:spPr>
        </p:pic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B6B61EC-9AE7-43A1-8944-E93650071173}"/>
                </a:ext>
              </a:extLst>
            </p:cNvPr>
            <p:cNvSpPr/>
            <p:nvPr/>
          </p:nvSpPr>
          <p:spPr bwMode="auto">
            <a:xfrm>
              <a:off x="9230879" y="5368948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13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412" y="1520788"/>
            <a:ext cx="4747567" cy="119602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動動腦時間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DBC608-94DE-43B1-84AA-62B756C777A5}"/>
              </a:ext>
            </a:extLst>
          </p:cNvPr>
          <p:cNvSpPr/>
          <p:nvPr/>
        </p:nvSpPr>
        <p:spPr>
          <a:xfrm>
            <a:off x="1163452" y="3068960"/>
            <a:ext cx="5976664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分主題，教材品質會更好嗎？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放問題，教材品質會更好嗎？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主題循環，對學生的好處？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0002098-D292-40C7-8EC1-6816551B2B4A}"/>
              </a:ext>
            </a:extLst>
          </p:cNvPr>
          <p:cNvGrpSpPr/>
          <p:nvPr/>
        </p:nvGrpSpPr>
        <p:grpSpPr>
          <a:xfrm>
            <a:off x="6600056" y="1772816"/>
            <a:ext cx="5462317" cy="3456384"/>
            <a:chOff x="5962275" y="2240868"/>
            <a:chExt cx="5930369" cy="3974547"/>
          </a:xfrm>
        </p:grpSpPr>
        <p:graphicFrame>
          <p:nvGraphicFramePr>
            <p:cNvPr id="6" name="資料庫圖表 5">
              <a:extLst>
                <a:ext uri="{FF2B5EF4-FFF2-40B4-BE49-F238E27FC236}">
                  <a16:creationId xmlns:a16="http://schemas.microsoft.com/office/drawing/2014/main" id="{4A42A6AB-0636-4A6E-B56B-520254E3E393}"/>
                </a:ext>
              </a:extLst>
            </p:cNvPr>
            <p:cNvGraphicFramePr/>
            <p:nvPr/>
          </p:nvGraphicFramePr>
          <p:xfrm>
            <a:off x="5962275" y="2240868"/>
            <a:ext cx="5930369" cy="39745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圓角矩形 13">
              <a:extLst>
                <a:ext uri="{FF2B5EF4-FFF2-40B4-BE49-F238E27FC236}">
                  <a16:creationId xmlns:a16="http://schemas.microsoft.com/office/drawing/2014/main" id="{13B8806D-1D79-4160-ADD7-5566C32FEBA4}"/>
                </a:ext>
              </a:extLst>
            </p:cNvPr>
            <p:cNvSpPr/>
            <p:nvPr/>
          </p:nvSpPr>
          <p:spPr bwMode="auto">
            <a:xfrm>
              <a:off x="8076220" y="4523227"/>
              <a:ext cx="1476164" cy="432048"/>
            </a:xfrm>
            <a:prstGeom prst="roundRect">
              <a:avLst/>
            </a:prstGeom>
            <a:solidFill>
              <a:srgbClr val="FF6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TW" altLang="en-US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  <a:endParaRPr lang="en-US" altLang="zh-TW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3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samash.com/sa/AMI/AMICLINKX-P.fpx?cell=540,400&amp;qlt=90&amp;cvt=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76" y="2240868"/>
            <a:ext cx="2981737" cy="29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2205038" y="116632"/>
            <a:ext cx="778192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spcBef>
                <a:spcPts val="1800"/>
              </a:spcBef>
              <a:defRPr/>
            </a:pPr>
            <a:r>
              <a:rPr lang="zh-TW" altLang="en-US" sz="5400" b="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軟硬體環境</a:t>
            </a:r>
            <a:endParaRPr lang="en-US" altLang="zh-TW" sz="5400" b="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15353" y="4814389"/>
            <a:ext cx="23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21848" y="4814389"/>
            <a:ext cx="145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endPara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88" y="2681163"/>
            <a:ext cx="2071044" cy="18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5D1EF0D-0F1D-4723-8BA1-27DF620F15BC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5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3C37168-2647-41A1-9BF1-6AB1DF58B309}"/>
              </a:ext>
            </a:extLst>
          </p:cNvPr>
          <p:cNvSpPr/>
          <p:nvPr/>
        </p:nvSpPr>
        <p:spPr bwMode="auto">
          <a:xfrm>
            <a:off x="3956400" y="732303"/>
            <a:ext cx="468052" cy="4633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30CEA-CDDB-4037-8DFC-66582F47236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209685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046714-5AC0-459F-93EE-6DD45EA5E781}"/>
              </a:ext>
            </a:extLst>
          </p:cNvPr>
          <p:cNvSpPr/>
          <p:nvPr/>
        </p:nvSpPr>
        <p:spPr>
          <a:xfrm>
            <a:off x="1450800" y="1126310"/>
            <a:ext cx="9284400" cy="54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6C7991-95CD-4468-85DD-01942D7237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069CCDE-61FD-4A72-A25C-45001CFC7897}"/>
              </a:ext>
            </a:extLst>
          </p:cNvPr>
          <p:cNvGrpSpPr/>
          <p:nvPr/>
        </p:nvGrpSpPr>
        <p:grpSpPr>
          <a:xfrm>
            <a:off x="6672063" y="2447998"/>
            <a:ext cx="3646857" cy="1125017"/>
            <a:chOff x="6849714" y="1724164"/>
            <a:chExt cx="4109469" cy="1058041"/>
          </a:xfrm>
        </p:grpSpPr>
        <p:sp>
          <p:nvSpPr>
            <p:cNvPr id="14" name="圖案 13">
              <a:extLst>
                <a:ext uri="{FF2B5EF4-FFF2-40B4-BE49-F238E27FC236}">
                  <a16:creationId xmlns:a16="http://schemas.microsoft.com/office/drawing/2014/main" id="{C38C8239-A709-4321-B3DB-16A3CE580712}"/>
                </a:ext>
              </a:extLst>
            </p:cNvPr>
            <p:cNvSpPr/>
            <p:nvPr/>
          </p:nvSpPr>
          <p:spPr>
            <a:xfrm>
              <a:off x="6849714" y="1797511"/>
              <a:ext cx="1818267" cy="984694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3C76D3CF-4811-41BE-B912-3A17AA303081}"/>
                </a:ext>
              </a:extLst>
            </p:cNvPr>
            <p:cNvSpPr/>
            <p:nvPr/>
          </p:nvSpPr>
          <p:spPr>
            <a:xfrm>
              <a:off x="8706957" y="1724164"/>
              <a:ext cx="2252226" cy="440186"/>
            </a:xfrm>
            <a:prstGeom prst="roundRect">
              <a:avLst/>
            </a:prstGeom>
            <a:solidFill>
              <a:srgbClr val="3E6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EAF519D-2030-49DB-B392-AFA9774B9B98}"/>
              </a:ext>
            </a:extLst>
          </p:cNvPr>
          <p:cNvSpPr/>
          <p:nvPr/>
        </p:nvSpPr>
        <p:spPr>
          <a:xfrm>
            <a:off x="4224092" y="1124744"/>
            <a:ext cx="3737816" cy="475655"/>
          </a:xfrm>
          <a:prstGeom prst="roundRect">
            <a:avLst>
              <a:gd name="adj" fmla="val 0"/>
            </a:avLst>
          </a:prstGeom>
          <a:solidFill>
            <a:srgbClr val="396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結束簡報，就會「結束錄影」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DB0AB9-5022-4272-9700-A09483135965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6D5078-FFC9-45A0-A595-81F87E432517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508F27-356A-4914-AC9A-46387A0BB80C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DE278D-69C2-4FAA-9ACB-469213B3E709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4AFC70-061A-4FF0-8997-FC166D9D146B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4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667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0013 0.00995 -0.00013 0.01319 2.08333E-7 0.01505 C 0.00026 0.0169 -0.00013 0.01018 -0.00013 0.0088 C 2.08333E-7 0.00903 -0.00013 0.01042 -0.00013 0.00486 L -0.00013 -0.00023 Z " pathEditMode="relative" rAng="0" ptsTypes="AAAAA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7318 -0.1409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7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9" grpId="0" animBg="1"/>
      <p:bldP spid="9" grpId="1" animBg="1"/>
      <p:bldP spid="9" grpId="2" animBg="1"/>
      <p:bldP spid="9" grpId="3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3E227815-86DE-4F38-ACA8-5A206E0D6170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kumimoji="1" lang="en-US" altLang="zh-TW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EverC</a:t>
            </a:r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快速入門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5D34FD-2B48-4302-A501-65B78EC0E977}"/>
              </a:ext>
            </a:extLst>
          </p:cNvPr>
          <p:cNvSpPr/>
          <p:nvPr/>
        </p:nvSpPr>
        <p:spPr>
          <a:xfrm>
            <a:off x="7968208" y="1448780"/>
            <a:ext cx="828092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9B37E6-4E80-4C53-88CB-7243279FCBB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6D4709-7DF4-4346-A852-CE8429721451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DEF06E-DCD7-4D62-A9EF-A59AD2BC9F88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7B4676-2382-46FC-9556-35D0236EED9F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F6E129-B3A3-40E0-81BD-A90ACF2F89AC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8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F87A13F-6A60-4DB0-B10D-133EF5BBE63F}"/>
              </a:ext>
            </a:extLst>
          </p:cNvPr>
          <p:cNvSpPr/>
          <p:nvPr/>
        </p:nvSpPr>
        <p:spPr>
          <a:xfrm>
            <a:off x="2675620" y="1772816"/>
            <a:ext cx="432048" cy="513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36154FE-4FD4-46D8-A186-32BA39E8304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C5ADD6E-EC02-4A16-9D52-3AEFA427571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7E986AF5-5A93-4558-9C17-9A59CF00D292}"/>
              </a:ext>
            </a:extLst>
          </p:cNvPr>
          <p:cNvGrpSpPr/>
          <p:nvPr/>
        </p:nvGrpSpPr>
        <p:grpSpPr>
          <a:xfrm>
            <a:off x="5591944" y="3020099"/>
            <a:ext cx="3288191" cy="732937"/>
            <a:chOff x="9460304" y="1894129"/>
            <a:chExt cx="3288191" cy="732937"/>
          </a:xfrm>
        </p:grpSpPr>
        <p:sp>
          <p:nvSpPr>
            <p:cNvPr id="12" name="圖案 11">
              <a:extLst>
                <a:ext uri="{FF2B5EF4-FFF2-40B4-BE49-F238E27FC236}">
                  <a16:creationId xmlns:a16="http://schemas.microsoft.com/office/drawing/2014/main" id="{989AA92F-79CE-4D0C-9B69-CA0DF45E7A76}"/>
                </a:ext>
              </a:extLst>
            </p:cNvPr>
            <p:cNvSpPr/>
            <p:nvPr/>
          </p:nvSpPr>
          <p:spPr>
            <a:xfrm rot="1410058" flipH="1" flipV="1">
              <a:off x="11417511" y="1894129"/>
              <a:ext cx="1330984" cy="732937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5282B079-7143-498D-98D6-819F91087AB7}"/>
                </a:ext>
              </a:extLst>
            </p:cNvPr>
            <p:cNvSpPr/>
            <p:nvPr/>
          </p:nvSpPr>
          <p:spPr>
            <a:xfrm>
              <a:off x="9460304" y="2038145"/>
              <a:ext cx="1882791" cy="360040"/>
            </a:xfrm>
            <a:prstGeom prst="roundRect">
              <a:avLst/>
            </a:prstGeom>
            <a:solidFill>
              <a:srgbClr val="3964B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723D1A6-4037-44DC-B2FE-FBAFC827817F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015665-CED1-4101-92A6-895E93273F0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9EA252B-9979-4682-A86A-DBF9B8A4C786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851941-9FE3-40A3-B32A-5B197335684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274CD98-695D-4001-92A9-417B142477A8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5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902BFA4-1119-485B-9CB8-53BD333C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3D6E3BF-9DF8-477D-89D2-04A65751FD9B}"/>
              </a:ext>
            </a:extLst>
          </p:cNvPr>
          <p:cNvGrpSpPr/>
          <p:nvPr/>
        </p:nvGrpSpPr>
        <p:grpSpPr>
          <a:xfrm>
            <a:off x="1459199" y="1138910"/>
            <a:ext cx="9273600" cy="5400000"/>
            <a:chOff x="1459199" y="1138910"/>
            <a:chExt cx="9273600" cy="5400000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BC286EF6-FCA4-4E5D-A289-07FA01089C2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9199" y="1138910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425FDF42-2203-4578-B11B-26A046A8B54D}"/>
                </a:ext>
              </a:extLst>
            </p:cNvPr>
            <p:cNvGrpSpPr/>
            <p:nvPr/>
          </p:nvGrpSpPr>
          <p:grpSpPr>
            <a:xfrm>
              <a:off x="5591944" y="3020099"/>
              <a:ext cx="3288191" cy="732937"/>
              <a:chOff x="9460304" y="1894129"/>
              <a:chExt cx="3288191" cy="732937"/>
            </a:xfrm>
          </p:grpSpPr>
          <p:sp>
            <p:nvSpPr>
              <p:cNvPr id="44" name="圖案 43">
                <a:extLst>
                  <a:ext uri="{FF2B5EF4-FFF2-40B4-BE49-F238E27FC236}">
                    <a16:creationId xmlns:a16="http://schemas.microsoft.com/office/drawing/2014/main" id="{E3305D21-A52B-44F6-A425-0408F6481F02}"/>
                  </a:ext>
                </a:extLst>
              </p:cNvPr>
              <p:cNvSpPr/>
              <p:nvPr/>
            </p:nvSpPr>
            <p:spPr>
              <a:xfrm rot="1410058" flipH="1" flipV="1">
                <a:off x="11417511" y="1894129"/>
                <a:ext cx="1330984" cy="732937"/>
              </a:xfrm>
              <a:prstGeom prst="swooshArrow">
                <a:avLst>
                  <a:gd name="adj1" fmla="val 15029"/>
                  <a:gd name="adj2" fmla="val 31370"/>
                </a:avLst>
              </a:prstGeom>
              <a:solidFill>
                <a:srgbClr val="3964B1">
                  <a:alpha val="85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124BF63B-7702-44F5-9ADE-6F8F33402E41}"/>
                  </a:ext>
                </a:extLst>
              </p:cNvPr>
              <p:cNvSpPr/>
              <p:nvPr/>
            </p:nvSpPr>
            <p:spPr>
              <a:xfrm>
                <a:off x="9460304" y="2038145"/>
                <a:ext cx="1882791" cy="360040"/>
              </a:xfrm>
              <a:prstGeom prst="roundRect">
                <a:avLst/>
              </a:prstGeom>
              <a:solidFill>
                <a:srgbClr val="3964B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自動建立索引</a:t>
                </a:r>
              </a:p>
            </p:txBody>
          </p:sp>
        </p:grp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F207F78-49F4-4907-91D4-33A00F65C617}"/>
              </a:ext>
            </a:extLst>
          </p:cNvPr>
          <p:cNvSpPr/>
          <p:nvPr/>
        </p:nvSpPr>
        <p:spPr>
          <a:xfrm>
            <a:off x="1523492" y="1772816"/>
            <a:ext cx="432048" cy="540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8C98A1A8-EAAB-4F35-90B1-A4CEA235DFB1}"/>
              </a:ext>
            </a:extLst>
          </p:cNvPr>
          <p:cNvSpPr/>
          <p:nvPr/>
        </p:nvSpPr>
        <p:spPr bwMode="auto">
          <a:xfrm>
            <a:off x="3978000" y="774000"/>
            <a:ext cx="447014" cy="4180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1" name="圖片 40" descr="一張含有 文字 的圖片&#10;&#10;自動產生的描述">
            <a:extLst>
              <a:ext uri="{FF2B5EF4-FFF2-40B4-BE49-F238E27FC236}">
                <a16:creationId xmlns:a16="http://schemas.microsoft.com/office/drawing/2014/main" id="{39D00D78-6578-4FC0-95A1-4E0DE01BBA0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113821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DD5E70D6-836E-4907-89DF-C203A5AC6F0C}"/>
              </a:ext>
            </a:extLst>
          </p:cNvPr>
          <p:cNvGrpSpPr/>
          <p:nvPr/>
        </p:nvGrpSpPr>
        <p:grpSpPr>
          <a:xfrm>
            <a:off x="1548000" y="1296000"/>
            <a:ext cx="1537869" cy="1479790"/>
            <a:chOff x="1091467" y="1085636"/>
            <a:chExt cx="1537869" cy="1479790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36CE29F-EAC1-4BEB-97D3-2499FA96410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68" y="1445636"/>
              <a:ext cx="409297" cy="110006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E66173F5-B087-4015-970F-CC28BA4CA9F6}"/>
                </a:ext>
              </a:extLst>
            </p:cNvPr>
            <p:cNvSpPr/>
            <p:nvPr/>
          </p:nvSpPr>
          <p:spPr>
            <a:xfrm>
              <a:off x="1304361" y="2205426"/>
              <a:ext cx="1324975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刪除段落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29B62A-2B4B-4E71-9690-0D6435A62AE5}"/>
                </a:ext>
              </a:extLst>
            </p:cNvPr>
            <p:cNvSpPr/>
            <p:nvPr/>
          </p:nvSpPr>
          <p:spPr>
            <a:xfrm>
              <a:off x="1091467" y="1085636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2C3C01-FBF3-4284-A335-8674BCE33085}"/>
              </a:ext>
            </a:extLst>
          </p:cNvPr>
          <p:cNvGrpSpPr/>
          <p:nvPr/>
        </p:nvGrpSpPr>
        <p:grpSpPr>
          <a:xfrm>
            <a:off x="3247200" y="1296000"/>
            <a:ext cx="1543032" cy="1012170"/>
            <a:chOff x="2963652" y="1041280"/>
            <a:chExt cx="1543032" cy="1012170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7AF0F4F5-42FA-44E6-AED0-38ADA04A8980}"/>
                </a:ext>
              </a:extLst>
            </p:cNvPr>
            <p:cNvCxnSpPr>
              <a:cxnSpLocks/>
            </p:cNvCxnSpPr>
            <p:nvPr/>
          </p:nvCxnSpPr>
          <p:spPr>
            <a:xfrm>
              <a:off x="3270098" y="1401280"/>
              <a:ext cx="224549" cy="353578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9394854-9DFD-4B4B-B28A-56C3601A309C}"/>
                </a:ext>
              </a:extLst>
            </p:cNvPr>
            <p:cNvSpPr/>
            <p:nvPr/>
          </p:nvSpPr>
          <p:spPr>
            <a:xfrm>
              <a:off x="3153499" y="1698116"/>
              <a:ext cx="1353185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交換順序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269E69-9480-4492-B1AE-DA9602553D13}"/>
                </a:ext>
              </a:extLst>
            </p:cNvPr>
            <p:cNvSpPr/>
            <p:nvPr/>
          </p:nvSpPr>
          <p:spPr>
            <a:xfrm>
              <a:off x="2963652" y="1041280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26DA0F6-9F35-461F-BD7F-D8E285672558}"/>
              </a:ext>
            </a:extLst>
          </p:cNvPr>
          <p:cNvGrpSpPr/>
          <p:nvPr/>
        </p:nvGrpSpPr>
        <p:grpSpPr>
          <a:xfrm>
            <a:off x="2797562" y="5078700"/>
            <a:ext cx="2043984" cy="1122364"/>
            <a:chOff x="2639616" y="5170188"/>
            <a:chExt cx="2043984" cy="1122364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50E261A-E955-4C85-9740-385DF178AAE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700" y="5321816"/>
              <a:ext cx="1086300" cy="76218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5E97FEB8-F0CE-4379-AE25-995D3B2A6DB0}"/>
                </a:ext>
              </a:extLst>
            </p:cNvPr>
            <p:cNvSpPr/>
            <p:nvPr/>
          </p:nvSpPr>
          <p:spPr>
            <a:xfrm>
              <a:off x="2639616" y="5170188"/>
              <a:ext cx="1353186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調整音量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55DD3BA-3BEE-4F4F-B764-4DD1B4079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2000" y="6084000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6C675A9-E03B-4C78-ABAC-1A6D773920C7}"/>
              </a:ext>
            </a:extLst>
          </p:cNvPr>
          <p:cNvGrpSpPr/>
          <p:nvPr/>
        </p:nvGrpSpPr>
        <p:grpSpPr>
          <a:xfrm>
            <a:off x="4835860" y="5328520"/>
            <a:ext cx="1323254" cy="874032"/>
            <a:chOff x="4748886" y="5448394"/>
            <a:chExt cx="1323254" cy="874032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5BC77FF8-CE3E-4DC3-85B6-2F3D71D0D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426" y="5687867"/>
              <a:ext cx="203718" cy="424519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06219B14-4C8E-4890-8AAA-17F6C4B1D51A}"/>
                </a:ext>
              </a:extLst>
            </p:cNvPr>
            <p:cNvSpPr/>
            <p:nvPr/>
          </p:nvSpPr>
          <p:spPr>
            <a:xfrm>
              <a:off x="4748886" y="5448394"/>
              <a:ext cx="1323254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剪輯影片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767C4C6-40C6-4BEA-853A-4A50F6CFE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3826" y="6113874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CB04680-0157-48A4-BA5B-F596FA02BB28}"/>
              </a:ext>
            </a:extLst>
          </p:cNvPr>
          <p:cNvGrpSpPr/>
          <p:nvPr/>
        </p:nvGrpSpPr>
        <p:grpSpPr>
          <a:xfrm>
            <a:off x="6138000" y="1296000"/>
            <a:ext cx="1542176" cy="1095415"/>
            <a:chOff x="6195043" y="1085829"/>
            <a:chExt cx="1542176" cy="1095415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CCCCA741-6A52-4FB0-93F0-D37EE787D8FA}"/>
                </a:ext>
              </a:extLst>
            </p:cNvPr>
            <p:cNvSpPr/>
            <p:nvPr/>
          </p:nvSpPr>
          <p:spPr>
            <a:xfrm>
              <a:off x="6384032" y="1825910"/>
              <a:ext cx="1353187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匯出匯入</a:t>
              </a: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E324B74-28DC-4FE6-AAC5-BB005FA679B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6628843" y="1445829"/>
              <a:ext cx="97771" cy="398995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25278EF-9053-48B0-852E-706F72B57277}"/>
                </a:ext>
              </a:extLst>
            </p:cNvPr>
            <p:cNvSpPr/>
            <p:nvPr/>
          </p:nvSpPr>
          <p:spPr>
            <a:xfrm>
              <a:off x="6195043" y="1085829"/>
              <a:ext cx="8676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A2C61A04-F8BE-4546-A4A1-F1062289DF2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0A14389-AD00-4F99-AB41-360B339F077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4B3C2EC-5803-475B-B801-D93B693C0C1B}"/>
              </a:ext>
            </a:extLst>
          </p:cNvPr>
          <p:cNvGrpSpPr/>
          <p:nvPr/>
        </p:nvGrpSpPr>
        <p:grpSpPr>
          <a:xfrm>
            <a:off x="11776667" y="2096852"/>
            <a:ext cx="418140" cy="1655996"/>
            <a:chOff x="11784632" y="2096852"/>
            <a:chExt cx="418140" cy="165599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E916517-6BFE-43E7-A10B-3578DF1A604E}"/>
                </a:ext>
              </a:extLst>
            </p:cNvPr>
            <p:cNvSpPr/>
            <p:nvPr/>
          </p:nvSpPr>
          <p:spPr bwMode="auto">
            <a:xfrm>
              <a:off x="11795404" y="2096852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5AB7480-6148-45B9-BCA6-B98434D8C58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5977896E-A2EE-48F6-896B-94576DACE253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A4175E9-028D-49A7-8F6E-B9A74055BB5E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D8630B9-2082-41F8-A76F-E9BDC13A79B1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15F0605-7C36-4A16-B026-860AD0AE4B23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EFD7A04-502F-45A3-B033-AAFC67F8CC5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6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53" grpId="0" animBg="1"/>
      <p:bldP spid="53" grpId="1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1BEA8BA-69A2-439C-B822-0486B514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3"/>
            <a:ext cx="9274678" cy="54013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58DE11-135C-42AD-8F40-7F1F6E0ED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15" y="3165275"/>
            <a:ext cx="3844357" cy="21724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73388F-BCD5-47AC-96B2-51BE155F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000" y="2484000"/>
            <a:ext cx="1569600" cy="26285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76649856-3FDC-4809-910D-0FD082A65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15" y="3164400"/>
            <a:ext cx="3844357" cy="21724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1905359D-92AB-47B7-9B43-0AB3B8606CD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A8FFE7-98B4-4255-BDB5-3E1D9B50BB5C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18B1EE5-DAB3-4EE9-A98B-5CD92AE6F76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C82BFCA-19E8-4CE4-BC29-F62591050C78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C18C8C6-5DDB-4EA5-A65B-04CB98F8FB41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235DFE-6DBC-4586-AF41-011C4B23EF2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C897798-4973-4AE2-A2C9-7BFC9D138A76}"/>
              </a:ext>
            </a:extLst>
          </p:cNvPr>
          <p:cNvGrpSpPr/>
          <p:nvPr/>
        </p:nvGrpSpPr>
        <p:grpSpPr>
          <a:xfrm>
            <a:off x="1458659" y="1138212"/>
            <a:ext cx="9273600" cy="5400000"/>
            <a:chOff x="1458659" y="1138212"/>
            <a:chExt cx="9273600" cy="5400000"/>
          </a:xfrm>
        </p:grpSpPr>
        <p:pic>
          <p:nvPicPr>
            <p:cNvPr id="50" name="圖片 49" descr="一張含有 文字 的圖片&#10;&#10;自動產生的描述">
              <a:extLst>
                <a:ext uri="{FF2B5EF4-FFF2-40B4-BE49-F238E27FC236}">
                  <a16:creationId xmlns:a16="http://schemas.microsoft.com/office/drawing/2014/main" id="{58BD023A-CF73-4489-9A0C-A92458DE361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9" y="1138212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1FF75A61-6F0A-42FB-8934-8A652508F420}"/>
                </a:ext>
              </a:extLst>
            </p:cNvPr>
            <p:cNvGrpSpPr/>
            <p:nvPr/>
          </p:nvGrpSpPr>
          <p:grpSpPr>
            <a:xfrm>
              <a:off x="1548000" y="1296000"/>
              <a:ext cx="1537869" cy="1479790"/>
              <a:chOff x="1091467" y="1085636"/>
              <a:chExt cx="1537869" cy="1479790"/>
            </a:xfrm>
          </p:grpSpPr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784FF3D8-AFC2-481C-A027-5D74F1F4D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8568" y="1445636"/>
                <a:ext cx="409297" cy="110006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: 圓角 52">
                <a:extLst>
                  <a:ext uri="{FF2B5EF4-FFF2-40B4-BE49-F238E27FC236}">
                    <a16:creationId xmlns:a16="http://schemas.microsoft.com/office/drawing/2014/main" id="{24B61D9F-93F4-4FEC-BEE9-A6EA27D7FE39}"/>
                  </a:ext>
                </a:extLst>
              </p:cNvPr>
              <p:cNvSpPr/>
              <p:nvPr/>
            </p:nvSpPr>
            <p:spPr>
              <a:xfrm>
                <a:off x="1304361" y="2205426"/>
                <a:ext cx="1324975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刪除段落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313CF1C1-D833-42AF-A0ED-58731452BF59}"/>
                  </a:ext>
                </a:extLst>
              </p:cNvPr>
              <p:cNvSpPr/>
              <p:nvPr/>
            </p:nvSpPr>
            <p:spPr>
              <a:xfrm>
                <a:off x="1091467" y="1085636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E01B6777-4715-40BD-861C-A08317379465}"/>
                </a:ext>
              </a:extLst>
            </p:cNvPr>
            <p:cNvGrpSpPr/>
            <p:nvPr/>
          </p:nvGrpSpPr>
          <p:grpSpPr>
            <a:xfrm>
              <a:off x="3247200" y="1296000"/>
              <a:ext cx="1543032" cy="1012170"/>
              <a:chOff x="2963652" y="1041280"/>
              <a:chExt cx="1543032" cy="1012170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DE1E2190-51D3-4C0C-AAF8-1368033BC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8" y="1401280"/>
                <a:ext cx="224549" cy="353578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ADC015F4-CDAC-466A-8C24-686BC1414B29}"/>
                  </a:ext>
                </a:extLst>
              </p:cNvPr>
              <p:cNvSpPr/>
              <p:nvPr/>
            </p:nvSpPr>
            <p:spPr>
              <a:xfrm>
                <a:off x="3153499" y="1698116"/>
                <a:ext cx="1353185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交換順序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83F1C849-E71A-4793-BD4B-00AB8904FF29}"/>
                  </a:ext>
                </a:extLst>
              </p:cNvPr>
              <p:cNvSpPr/>
              <p:nvPr/>
            </p:nvSpPr>
            <p:spPr>
              <a:xfrm>
                <a:off x="2963652" y="1041280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4BA702ED-9103-45FF-85E6-F7368ACEB9CA}"/>
                </a:ext>
              </a:extLst>
            </p:cNvPr>
            <p:cNvGrpSpPr/>
            <p:nvPr/>
          </p:nvGrpSpPr>
          <p:grpSpPr>
            <a:xfrm>
              <a:off x="2797562" y="5078700"/>
              <a:ext cx="2043984" cy="1122364"/>
              <a:chOff x="2639616" y="5170188"/>
              <a:chExt cx="2043984" cy="1122364"/>
            </a:xfrm>
          </p:grpSpPr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FF4ECA2D-EA04-4BA8-8155-806A7189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700" y="5321816"/>
                <a:ext cx="1086300" cy="76218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: 圓角 60">
                <a:extLst>
                  <a:ext uri="{FF2B5EF4-FFF2-40B4-BE49-F238E27FC236}">
                    <a16:creationId xmlns:a16="http://schemas.microsoft.com/office/drawing/2014/main" id="{E380D2F0-A36F-4237-838D-0AA9EC530765}"/>
                  </a:ext>
                </a:extLst>
              </p:cNvPr>
              <p:cNvSpPr/>
              <p:nvPr/>
            </p:nvSpPr>
            <p:spPr>
              <a:xfrm>
                <a:off x="2639616" y="5170188"/>
                <a:ext cx="1353186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調整音量</a:t>
                </a: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AEA97F4-641B-4964-811A-6759A82C0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2000" y="6084000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C7BEA60B-0A5B-4A36-8F0F-922F6E03495F}"/>
                </a:ext>
              </a:extLst>
            </p:cNvPr>
            <p:cNvGrpSpPr/>
            <p:nvPr/>
          </p:nvGrpSpPr>
          <p:grpSpPr>
            <a:xfrm>
              <a:off x="4835860" y="5328520"/>
              <a:ext cx="1323254" cy="874032"/>
              <a:chOff x="4748886" y="5448394"/>
              <a:chExt cx="1323254" cy="874032"/>
            </a:xfrm>
          </p:grpSpPr>
          <p:cxnSp>
            <p:nvCxnSpPr>
              <p:cNvPr id="84" name="直線接點 83">
                <a:extLst>
                  <a:ext uri="{FF2B5EF4-FFF2-40B4-BE49-F238E27FC236}">
                    <a16:creationId xmlns:a16="http://schemas.microsoft.com/office/drawing/2014/main" id="{C43232D5-693F-4B3F-B97D-8C8A22136F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5426" y="5687867"/>
                <a:ext cx="203718" cy="424519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矩形: 圓角 84">
                <a:extLst>
                  <a:ext uri="{FF2B5EF4-FFF2-40B4-BE49-F238E27FC236}">
                    <a16:creationId xmlns:a16="http://schemas.microsoft.com/office/drawing/2014/main" id="{F9E1F41B-A423-4CB0-894C-3F285D546870}"/>
                  </a:ext>
                </a:extLst>
              </p:cNvPr>
              <p:cNvSpPr/>
              <p:nvPr/>
            </p:nvSpPr>
            <p:spPr>
              <a:xfrm>
                <a:off x="4748886" y="5448394"/>
                <a:ext cx="1323254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剪輯影片</a:t>
                </a: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71C6CDD-E984-4664-889C-BA9450CE63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3826" y="6113874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FC60361A-5637-4146-B00C-F59053EE4FBB}"/>
                </a:ext>
              </a:extLst>
            </p:cNvPr>
            <p:cNvGrpSpPr/>
            <p:nvPr/>
          </p:nvGrpSpPr>
          <p:grpSpPr>
            <a:xfrm>
              <a:off x="6138000" y="1296000"/>
              <a:ext cx="1542176" cy="1095415"/>
              <a:chOff x="6195043" y="1085829"/>
              <a:chExt cx="1542176" cy="1095415"/>
            </a:xfrm>
          </p:grpSpPr>
          <p:sp>
            <p:nvSpPr>
              <p:cNvPr id="88" name="矩形: 圓角 87">
                <a:extLst>
                  <a:ext uri="{FF2B5EF4-FFF2-40B4-BE49-F238E27FC236}">
                    <a16:creationId xmlns:a16="http://schemas.microsoft.com/office/drawing/2014/main" id="{D723744D-D2C4-4616-972F-8BE721F77E37}"/>
                  </a:ext>
                </a:extLst>
              </p:cNvPr>
              <p:cNvSpPr/>
              <p:nvPr/>
            </p:nvSpPr>
            <p:spPr>
              <a:xfrm>
                <a:off x="6384032" y="1825910"/>
                <a:ext cx="1353187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匯出匯入</a:t>
                </a:r>
              </a:p>
            </p:txBody>
          </p: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F0D3CA49-308A-4974-8D99-4F1B8B6B4FB9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>
                <a:off x="6628843" y="1445829"/>
                <a:ext cx="97771" cy="398995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A3147D6-4F40-4D0E-822C-51CA0E5D3BBB}"/>
                  </a:ext>
                </a:extLst>
              </p:cNvPr>
              <p:cNvSpPr/>
              <p:nvPr/>
            </p:nvSpPr>
            <p:spPr>
              <a:xfrm>
                <a:off x="6195043" y="1085829"/>
                <a:ext cx="867600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5B9B6CFB-2AB7-4714-9DA8-9C22EE047881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5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57C361-0E37-43E2-BC7C-54E0F2ABC639}"/>
              </a:ext>
            </a:extLst>
          </p:cNvPr>
          <p:cNvGrpSpPr/>
          <p:nvPr/>
        </p:nvGrpSpPr>
        <p:grpSpPr>
          <a:xfrm>
            <a:off x="1458660" y="1138214"/>
            <a:ext cx="9274679" cy="5401393"/>
            <a:chOff x="1458660" y="1138214"/>
            <a:chExt cx="9274679" cy="5401393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C820D986-5F17-4F97-85B7-D18D8C59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8660" y="1138214"/>
              <a:ext cx="9274679" cy="5401393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277EABAB-B1CB-48E4-9E34-E5ED75CA4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115" y="3164400"/>
              <a:ext cx="3844357" cy="21724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F7B667A8-C0AA-4228-BE0D-4AF7CBE06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8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FB6768F-2167-43D2-A6DD-68781BFFE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9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C7B7A0FD-97E4-4273-B32D-6F1192FC7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8" y="1466082"/>
            <a:ext cx="2791143" cy="4320000"/>
          </a:xfrm>
          <a:prstGeom prst="rect">
            <a:avLst/>
          </a:prstGeom>
        </p:spPr>
      </p:pic>
      <p:grpSp>
        <p:nvGrpSpPr>
          <p:cNvPr id="23" name="壓縮">
            <a:extLst>
              <a:ext uri="{FF2B5EF4-FFF2-40B4-BE49-F238E27FC236}">
                <a16:creationId xmlns:a16="http://schemas.microsoft.com/office/drawing/2014/main" id="{C2CEC09A-0644-4D13-BA81-9B0443DC3C2E}"/>
              </a:ext>
            </a:extLst>
          </p:cNvPr>
          <p:cNvGrpSpPr/>
          <p:nvPr/>
        </p:nvGrpSpPr>
        <p:grpSpPr>
          <a:xfrm>
            <a:off x="5122328" y="1466082"/>
            <a:ext cx="5040000" cy="4348992"/>
            <a:chOff x="4400550" y="804862"/>
            <a:chExt cx="6125505" cy="5283266"/>
          </a:xfrm>
        </p:grpSpPr>
        <p:pic>
          <p:nvPicPr>
            <p:cNvPr id="20" name="圖片 19" descr="一張含有 文字 的圖片&#10;&#10;自動產生的描述">
              <a:extLst>
                <a:ext uri="{FF2B5EF4-FFF2-40B4-BE49-F238E27FC236}">
                  <a16:creationId xmlns:a16="http://schemas.microsoft.com/office/drawing/2014/main" id="{377F6E37-378A-4CA8-8227-B9FB2744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804862"/>
              <a:ext cx="3390900" cy="5248275"/>
            </a:xfrm>
            <a:prstGeom prst="rect">
              <a:avLst/>
            </a:prstGeom>
          </p:spPr>
        </p:pic>
        <p:pic>
          <p:nvPicPr>
            <p:cNvPr id="22" name="圖片 21" descr="一張含有 文字 的圖片&#10;&#10;自動產生的描述">
              <a:extLst>
                <a:ext uri="{FF2B5EF4-FFF2-40B4-BE49-F238E27FC236}">
                  <a16:creationId xmlns:a16="http://schemas.microsoft.com/office/drawing/2014/main" id="{326D1AEC-BFE5-427D-9BE3-46396A2D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180" y="3840228"/>
              <a:ext cx="2809875" cy="224790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CC5836D-8998-46C5-943E-5B5BFAB1DFA9}"/>
              </a:ext>
            </a:extLst>
          </p:cNvPr>
          <p:cNvGrpSpPr/>
          <p:nvPr/>
        </p:nvGrpSpPr>
        <p:grpSpPr>
          <a:xfrm>
            <a:off x="1482039" y="1139607"/>
            <a:ext cx="9248400" cy="5400000"/>
            <a:chOff x="1451825" y="1122246"/>
            <a:chExt cx="9248400" cy="5400000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283E2F98-0D18-4B66-9F18-F9C5A8690C0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1825" y="1122246"/>
              <a:ext cx="9248400" cy="540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CFC61A7-2751-4135-947E-192FE81DB81D}"/>
                </a:ext>
              </a:extLst>
            </p:cNvPr>
            <p:cNvSpPr/>
            <p:nvPr/>
          </p:nvSpPr>
          <p:spPr>
            <a:xfrm>
              <a:off x="3431704" y="4250602"/>
              <a:ext cx="5256584" cy="21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3C8871A-1112-4DBF-B0CB-D0853013631A}"/>
              </a:ext>
            </a:extLst>
          </p:cNvPr>
          <p:cNvGrpSpPr/>
          <p:nvPr/>
        </p:nvGrpSpPr>
        <p:grpSpPr>
          <a:xfrm>
            <a:off x="11784632" y="1304764"/>
            <a:ext cx="407368" cy="4572444"/>
            <a:chOff x="11784632" y="1304764"/>
            <a:chExt cx="407368" cy="457244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03DF1C-834D-4C69-A454-99EAECBEEC82}"/>
                </a:ext>
              </a:extLst>
            </p:cNvPr>
            <p:cNvSpPr/>
            <p:nvPr/>
          </p:nvSpPr>
          <p:spPr bwMode="auto">
            <a:xfrm>
              <a:off x="11784632" y="1304764"/>
              <a:ext cx="407368" cy="711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ECE7004-3678-4666-B83A-34D196159757}"/>
                </a:ext>
              </a:extLst>
            </p:cNvPr>
            <p:cNvSpPr/>
            <p:nvPr/>
          </p:nvSpPr>
          <p:spPr bwMode="auto">
            <a:xfrm>
              <a:off x="11784632" y="209685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EAAD7A2-B77A-498B-A080-35976069512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1175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繼續錄影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1708AC4-55FA-470F-B3C5-0FDA42FE50AD}"/>
                </a:ext>
              </a:extLst>
            </p:cNvPr>
            <p:cNvSpPr/>
            <p:nvPr/>
          </p:nvSpPr>
          <p:spPr bwMode="auto">
            <a:xfrm>
              <a:off x="11784632" y="422121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1A43D7D-D177-4A38-AEEE-A4B0244F8E83}"/>
                </a:ext>
              </a:extLst>
            </p:cNvPr>
            <p:cNvSpPr/>
            <p:nvPr/>
          </p:nvSpPr>
          <p:spPr bwMode="auto">
            <a:xfrm>
              <a:off x="11784632" y="5089468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語音泡泡: 圓角矩形 28">
            <a:extLst>
              <a:ext uri="{FF2B5EF4-FFF2-40B4-BE49-F238E27FC236}">
                <a16:creationId xmlns:a16="http://schemas.microsoft.com/office/drawing/2014/main" id="{57F254B3-09B8-4DFF-9259-D2C73EE8D7C2}"/>
              </a:ext>
            </a:extLst>
          </p:cNvPr>
          <p:cNvSpPr/>
          <p:nvPr/>
        </p:nvSpPr>
        <p:spPr>
          <a:xfrm>
            <a:off x="9008555" y="4162048"/>
            <a:ext cx="1191435" cy="678428"/>
          </a:xfrm>
          <a:prstGeom prst="wedgeRoundRectCallout">
            <a:avLst>
              <a:gd name="adj1" fmla="val -68170"/>
              <a:gd name="adj2" fmla="val -27294"/>
              <a:gd name="adj3" fmla="val 16667"/>
            </a:avLst>
          </a:prstGeom>
          <a:solidFill>
            <a:srgbClr val="42A4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zip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語音泡泡: 圓角矩形 29">
            <a:extLst>
              <a:ext uri="{FF2B5EF4-FFF2-40B4-BE49-F238E27FC236}">
                <a16:creationId xmlns:a16="http://schemas.microsoft.com/office/drawing/2014/main" id="{7052F574-AEEC-4016-8CF7-2ADAD8FEE792}"/>
              </a:ext>
            </a:extLst>
          </p:cNvPr>
          <p:cNvSpPr/>
          <p:nvPr/>
        </p:nvSpPr>
        <p:spPr>
          <a:xfrm>
            <a:off x="8911674" y="3213688"/>
            <a:ext cx="828962" cy="678427"/>
          </a:xfrm>
          <a:prstGeom prst="wedgeRoundRectCallout">
            <a:avLst>
              <a:gd name="adj1" fmla="val -42506"/>
              <a:gd name="adj2" fmla="val 65705"/>
              <a:gd name="adj3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 平台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語音泡泡: 圓角矩形 31">
            <a:extLst>
              <a:ext uri="{FF2B5EF4-FFF2-40B4-BE49-F238E27FC236}">
                <a16:creationId xmlns:a16="http://schemas.microsoft.com/office/drawing/2014/main" id="{B25A4916-250E-47DF-94B5-438B4A0FFC6E}"/>
              </a:ext>
            </a:extLst>
          </p:cNvPr>
          <p:cNvSpPr/>
          <p:nvPr/>
        </p:nvSpPr>
        <p:spPr>
          <a:xfrm>
            <a:off x="8464290" y="4985875"/>
            <a:ext cx="1186446" cy="668348"/>
          </a:xfrm>
          <a:prstGeom prst="wedgeRoundRectCallout">
            <a:avLst>
              <a:gd name="adj1" fmla="val -31804"/>
              <a:gd name="adj2" fmla="val -78511"/>
              <a:gd name="adj3" fmla="val 16667"/>
            </a:avLst>
          </a:prstGeom>
          <a:solidFill>
            <a:srgbClr val="F9C03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建連結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69 -2.22222E-6 " pathEditMode="relative" rAng="0" ptsTypes="AA">
                                      <p:cBhvr>
                                        <p:cTn id="62" dur="3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19279</TotalTime>
  <Words>3106</Words>
  <Application>Microsoft Office PowerPoint</Application>
  <PresentationFormat>寬螢幕</PresentationFormat>
  <Paragraphs>438</Paragraphs>
  <Slides>21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Caveat</vt:lpstr>
      <vt:lpstr>Helvetica Neue</vt:lpstr>
      <vt:lpstr>華康鋼筆體W2</vt:lpstr>
      <vt:lpstr>微軟正黑體</vt:lpstr>
      <vt:lpstr>Arial</vt:lpstr>
      <vt:lpstr>Calibri</vt:lpstr>
      <vt:lpstr>Calibri Light</vt:lpstr>
      <vt:lpstr>Californian FB</vt:lpstr>
      <vt:lpstr>Verdana</vt:lpstr>
      <vt:lpstr>Wingdings</vt:lpstr>
      <vt:lpstr>Eclipse</vt:lpstr>
      <vt:lpstr>Office 佈景主題</vt:lpstr>
      <vt:lpstr>錄影剪接？ EverCam ~ 3 分鐘就學會！</vt:lpstr>
      <vt:lpstr>EverCam 基礎入門</vt:lpstr>
      <vt:lpstr>PowerPoint 簡報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重點整理</vt:lpstr>
      <vt:lpstr>Q ＆ A</vt:lpstr>
      <vt:lpstr>沒時間？ 那就試試翻轉教室 2.0</vt:lpstr>
      <vt:lpstr>工具很簡單，但錄教材 …</vt:lpstr>
      <vt:lpstr>教學現場 …</vt:lpstr>
      <vt:lpstr>學習特性分析</vt:lpstr>
      <vt:lpstr>翻轉教室 2.0 ~ 分主題 + 提問</vt:lpstr>
      <vt:lpstr>錄好的教材，可以用在那裡？</vt:lpstr>
      <vt:lpstr>PPT 設計小技巧</vt:lpstr>
      <vt:lpstr>重點整理</vt:lpstr>
      <vt:lpstr>動動腦時間</vt:lpstr>
    </vt:vector>
  </TitlesOfParts>
  <Company>Formosasoft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2299</cp:revision>
  <cp:lastPrinted>2016-06-21T03:23:12Z</cp:lastPrinted>
  <dcterms:created xsi:type="dcterms:W3CDTF">2004-10-14T03:00:43Z</dcterms:created>
  <dcterms:modified xsi:type="dcterms:W3CDTF">2021-12-27T14:09:30Z</dcterms:modified>
</cp:coreProperties>
</file>